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59" r:id="rId4"/>
    <p:sldId id="258" r:id="rId5"/>
    <p:sldId id="262" r:id="rId6"/>
    <p:sldId id="270" r:id="rId7"/>
    <p:sldId id="268" r:id="rId8"/>
    <p:sldId id="271" r:id="rId9"/>
    <p:sldId id="273" r:id="rId10"/>
    <p:sldId id="274" r:id="rId11"/>
    <p:sldId id="263" r:id="rId12"/>
    <p:sldId id="264" r:id="rId13"/>
    <p:sldId id="265" r:id="rId14"/>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1"/>
    <p:restoredTop sz="71454"/>
  </p:normalViewPr>
  <p:slideViewPr>
    <p:cSldViewPr>
      <p:cViewPr varScale="1">
        <p:scale>
          <a:sx n="66" d="100"/>
          <a:sy n="66" d="100"/>
        </p:scale>
        <p:origin x="2608" y="184"/>
      </p:cViewPr>
      <p:guideLst>
        <p:guide orient="horz" pos="2160"/>
        <p:guide pos="2880"/>
      </p:guideLst>
    </p:cSldViewPr>
  </p:slideViewPr>
  <p:notesTextViewPr>
    <p:cViewPr>
      <p:scale>
        <a:sx n="100" d="100"/>
        <a:sy n="100" d="100"/>
      </p:scale>
      <p:origin x="0" y="0"/>
    </p:cViewPr>
  </p:notesTextViewPr>
  <p:notesViewPr>
    <p:cSldViewPr>
      <p:cViewPr>
        <p:scale>
          <a:sx n="94" d="100"/>
          <a:sy n="94" d="100"/>
        </p:scale>
        <p:origin x="1832" y="-1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F54755CC-61C0-4EA6-99F6-801668DA3F01}" type="datetimeFigureOut">
              <a:rPr lang="en-US" smtClean="0"/>
              <a:t>12/26/22</a:t>
            </a:fld>
            <a:endParaRPr lang="en-US"/>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6832DADE-360F-4BCF-86B2-12FF44352156}" type="slidenum">
              <a:rPr lang="en-US" smtClean="0"/>
              <a:t>‹#›</a:t>
            </a:fld>
            <a:endParaRPr lang="en-US"/>
          </a:p>
        </p:txBody>
      </p:sp>
    </p:spTree>
    <p:extLst>
      <p:ext uri="{BB962C8B-B14F-4D97-AF65-F5344CB8AC3E}">
        <p14:creationId xmlns:p14="http://schemas.microsoft.com/office/powerpoint/2010/main" val="193261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8850" y="111125"/>
            <a:ext cx="5181600" cy="3886200"/>
          </a:xfrm>
        </p:spPr>
      </p:sp>
      <p:sp>
        <p:nvSpPr>
          <p:cNvPr id="3" name="Notes Placeholder 2"/>
          <p:cNvSpPr>
            <a:spLocks noGrp="1"/>
          </p:cNvSpPr>
          <p:nvPr>
            <p:ph type="body" idx="1"/>
          </p:nvPr>
        </p:nvSpPr>
        <p:spPr>
          <a:xfrm>
            <a:off x="577850" y="4308783"/>
            <a:ext cx="6182519" cy="4294188"/>
          </a:xfrm>
        </p:spPr>
        <p:txBody>
          <a:bodyPr>
            <a:normAutofit lnSpcReduction="10000"/>
          </a:bodyPr>
          <a:lstStyle/>
          <a:p>
            <a:r>
              <a:rPr lang="en-US" sz="1000" b="0" i="0" u="none" strike="noStrike" kern="1200" baseline="0" dirty="0">
                <a:solidFill>
                  <a:schemeClr val="tx1"/>
                </a:solidFill>
                <a:effectLst/>
                <a:latin typeface="+mn-lt"/>
                <a:ea typeface="+mn-ea"/>
                <a:cs typeface="+mn-cs"/>
              </a:rPr>
              <a:t>Genesis ends with Jacob’s (Israel) descendants in Egypt.   As you recall the Israelites prosperity had worried Pharaoh until he forces the Israelites into slavery.  We have learned that God has told His people whom to worship, when to worship, where to worship, and how to worship.  God provides for the exodus of His people and gives them law to protect and keep them, and the Book of Numbers picks up with the people of God being organized or </a:t>
            </a:r>
            <a:r>
              <a:rPr lang="en-US" sz="1000" b="0" i="1" u="none" strike="noStrike" kern="1200" baseline="0" dirty="0">
                <a:solidFill>
                  <a:schemeClr val="tx1"/>
                </a:solidFill>
                <a:effectLst/>
                <a:latin typeface="+mn-lt"/>
                <a:ea typeface="+mn-ea"/>
                <a:cs typeface="+mn-cs"/>
              </a:rPr>
              <a:t>numbered.  </a:t>
            </a:r>
            <a:r>
              <a:rPr lang="en-US" sz="1000" b="0" i="0" u="none" strike="noStrike" kern="1200" baseline="0" dirty="0">
                <a:solidFill>
                  <a:schemeClr val="tx1"/>
                </a:solidFill>
                <a:effectLst/>
                <a:latin typeface="+mn-lt"/>
                <a:ea typeface="+mn-ea"/>
                <a:cs typeface="+mn-cs"/>
              </a:rPr>
              <a:t>Accordingly, every man over 20 is accounted for with 603,550 the sum, excluding the Levites.  I could not help but observe that when a census is taken about thirty-eight years later - a loss of 1820.  We learn that the people leave Mt. Sinai (Horeb) and are eleven days from the southern-most part of Canaan, Kadesh-</a:t>
            </a:r>
            <a:r>
              <a:rPr lang="en-US" sz="1000" b="0" i="0" u="none" strike="noStrike" kern="1200" baseline="0" dirty="0" err="1">
                <a:solidFill>
                  <a:schemeClr val="tx1"/>
                </a:solidFill>
                <a:effectLst/>
                <a:latin typeface="+mn-lt"/>
                <a:ea typeface="+mn-ea"/>
                <a:cs typeface="+mn-cs"/>
              </a:rPr>
              <a:t>Barnea</a:t>
            </a:r>
            <a:r>
              <a:rPr lang="en-US" sz="1000" b="0" i="0" u="none" strike="noStrike" kern="1200" baseline="0" dirty="0">
                <a:solidFill>
                  <a:schemeClr val="tx1"/>
                </a:solidFill>
                <a:effectLst/>
                <a:latin typeface="+mn-lt"/>
                <a:ea typeface="+mn-ea"/>
                <a:cs typeface="+mn-cs"/>
              </a:rPr>
              <a:t> (see Deut. 1:2).  We know that 40 years were spent wandering around the wilderness of </a:t>
            </a:r>
            <a:r>
              <a:rPr lang="en-US" sz="1000" b="0" i="0" u="none" strike="noStrike" kern="1200" baseline="0" dirty="0" err="1">
                <a:solidFill>
                  <a:schemeClr val="tx1"/>
                </a:solidFill>
                <a:effectLst/>
                <a:latin typeface="+mn-lt"/>
                <a:ea typeface="+mn-ea"/>
                <a:cs typeface="+mn-cs"/>
              </a:rPr>
              <a:t>Paran</a:t>
            </a:r>
            <a:r>
              <a:rPr lang="en-US" sz="1000" b="0" i="0" u="none" strike="noStrike" kern="1200" baseline="0" dirty="0">
                <a:solidFill>
                  <a:schemeClr val="tx1"/>
                </a:solidFill>
                <a:effectLst/>
                <a:latin typeface="+mn-lt"/>
                <a:ea typeface="+mn-ea"/>
                <a:cs typeface="+mn-cs"/>
              </a:rPr>
              <a:t> because of the grumbling nature of the Israelites (32:13).  The middle part of the Book explains why the population decreased as as the complaining increased.  In spite of God’s continual guidance and protection the people were unhappy.  He provides manna from above, clothes that never ware out, water from a rock, and a cloud over the tabernacle that became a fire at night.  When the cloud lifted the people would continue their pilgrimage until it stopped; there they would settle until it moved again. Because of their complaining a plague is placed upon them and many die as a result of their murmuring (11:31-34).  They continue with their complaining and they refuse to take the land that “God had given them” (Nu. 13:2) preferring to believe the negative report of the ten spies over the advice of Joshua and Caleb.  That said, God again thins out the crowd when He instructs them to look upon a “serpent of brass” t (“</a:t>
            </a:r>
            <a:r>
              <a:rPr lang="en-US" sz="1000" b="0" i="0" u="none" strike="noStrike" kern="1200" baseline="0" dirty="0" err="1">
                <a:solidFill>
                  <a:schemeClr val="tx1"/>
                </a:solidFill>
                <a:effectLst/>
                <a:latin typeface="+mn-lt"/>
                <a:ea typeface="+mn-ea"/>
                <a:cs typeface="+mn-cs"/>
              </a:rPr>
              <a:t>Nehustan</a:t>
            </a:r>
            <a:r>
              <a:rPr lang="en-US" sz="1000" b="0" i="0" u="none" strike="noStrike" kern="1200" baseline="0" dirty="0">
                <a:solidFill>
                  <a:schemeClr val="tx1"/>
                </a:solidFill>
                <a:effectLst/>
                <a:latin typeface="+mn-lt"/>
                <a:ea typeface="+mn-ea"/>
                <a:cs typeface="+mn-cs"/>
              </a:rPr>
              <a:t>”) to avoid death from the deadly bite of a serpent (21:7). Obeying God demands total acceptance of His word and the discipline to obey, even when our logic dictates otherwise.  Numbers shows the failures of the Israelites to obey; consequently, only Joshua and Caleb of their generation were allowed to cross over into Canaan because “they have wholly followed the Lord” (32:12; 26:65).      </a:t>
            </a:r>
          </a:p>
          <a:p>
            <a:endParaRPr lang="en-US" sz="1000" b="0" i="0" u="none" strike="noStrike" kern="1200" baseline="0" dirty="0">
              <a:solidFill>
                <a:schemeClr val="tx1"/>
              </a:solidFill>
              <a:effectLst/>
              <a:latin typeface="+mn-lt"/>
              <a:ea typeface="+mn-ea"/>
              <a:cs typeface="+mn-cs"/>
            </a:endParaRPr>
          </a:p>
          <a:p>
            <a:r>
              <a:rPr lang="en-US" sz="1000" b="1" i="0" u="sng" strike="noStrike" kern="1200" baseline="0" dirty="0">
                <a:solidFill>
                  <a:schemeClr val="tx1"/>
                </a:solidFill>
                <a:effectLst/>
                <a:latin typeface="+mn-lt"/>
                <a:ea typeface="+mn-ea"/>
                <a:cs typeface="+mn-cs"/>
              </a:rPr>
              <a:t>Application: </a:t>
            </a:r>
          </a:p>
          <a:p>
            <a:pPr marL="228600" indent="-228600">
              <a:buAutoNum type="arabicPeriod"/>
            </a:pPr>
            <a:r>
              <a:rPr lang="en-US" sz="1000" b="0" i="0" u="none" strike="noStrike" kern="1200" baseline="0" dirty="0">
                <a:solidFill>
                  <a:schemeClr val="tx1"/>
                </a:solidFill>
                <a:effectLst/>
                <a:latin typeface="+mn-lt"/>
                <a:ea typeface="+mn-ea"/>
                <a:cs typeface="+mn-cs"/>
              </a:rPr>
              <a:t>Complaining is usually contagious.  Ingratitude and grumbling will poison a congregation.  </a:t>
            </a:r>
          </a:p>
          <a:p>
            <a:pPr marL="228600" indent="-228600">
              <a:buAutoNum type="arabicPeriod"/>
            </a:pPr>
            <a:r>
              <a:rPr lang="en-US" sz="1000" b="0" i="0" u="none" strike="noStrike" kern="1200" baseline="0" dirty="0">
                <a:solidFill>
                  <a:schemeClr val="tx1"/>
                </a:solidFill>
                <a:effectLst/>
                <a:latin typeface="+mn-lt"/>
                <a:ea typeface="+mn-ea"/>
                <a:cs typeface="+mn-cs"/>
              </a:rPr>
              <a:t>Doubting is often disastrous - it shows itself as unbelief or a </a:t>
            </a:r>
            <a:r>
              <a:rPr lang="en-US" sz="1000" b="0" i="0" u="none" strike="noStrike" kern="1200" baseline="0" dirty="0" err="1">
                <a:solidFill>
                  <a:schemeClr val="tx1"/>
                </a:solidFill>
                <a:effectLst/>
                <a:latin typeface="+mn-lt"/>
                <a:ea typeface="+mn-ea"/>
                <a:cs typeface="+mn-cs"/>
              </a:rPr>
              <a:t>fickled</a:t>
            </a:r>
            <a:r>
              <a:rPr lang="en-US" sz="1000" b="0" i="0" u="none" strike="noStrike" kern="1200" baseline="0" dirty="0">
                <a:solidFill>
                  <a:schemeClr val="tx1"/>
                </a:solidFill>
                <a:effectLst/>
                <a:latin typeface="+mn-lt"/>
                <a:ea typeface="+mn-ea"/>
                <a:cs typeface="+mn-cs"/>
              </a:rPr>
              <a:t> faith. We would do well to remember that it was this doubt that prohibited the Israelites from </a:t>
            </a:r>
            <a:r>
              <a:rPr lang="en-US" sz="1000" b="0" i="0" u="none" strike="noStrike" kern="1200" baseline="0" dirty="0" err="1">
                <a:solidFill>
                  <a:schemeClr val="tx1"/>
                </a:solidFill>
                <a:effectLst/>
                <a:latin typeface="+mn-lt"/>
                <a:ea typeface="+mn-ea"/>
                <a:cs typeface="+mn-cs"/>
              </a:rPr>
              <a:t>enteriing</a:t>
            </a:r>
            <a:r>
              <a:rPr lang="en-US" sz="1000" b="0" i="0" u="none" strike="noStrike" kern="1200" baseline="0" dirty="0">
                <a:solidFill>
                  <a:schemeClr val="tx1"/>
                </a:solidFill>
                <a:effectLst/>
                <a:latin typeface="+mn-lt"/>
                <a:ea typeface="+mn-ea"/>
                <a:cs typeface="+mn-cs"/>
              </a:rPr>
              <a:t> into the promise land.    </a:t>
            </a:r>
          </a:p>
          <a:p>
            <a:pPr marL="228600" indent="-228600">
              <a:buAutoNum type="arabicPeriod"/>
            </a:pPr>
            <a:r>
              <a:rPr lang="en-US" sz="1000" b="0" i="0" u="none" strike="noStrike" kern="1200" baseline="0" dirty="0">
                <a:solidFill>
                  <a:schemeClr val="tx1"/>
                </a:solidFill>
                <a:effectLst/>
                <a:latin typeface="+mn-lt"/>
                <a:ea typeface="+mn-ea"/>
                <a:cs typeface="+mn-cs"/>
              </a:rPr>
              <a:t>Wandering is humbling - Eleven days or 40 years? How’s our journey going? (Deut. 1:2).  </a:t>
            </a:r>
          </a:p>
          <a:p>
            <a:pPr marL="228600" indent="-228600">
              <a:buAutoNum type="arabicPeriod"/>
            </a:pPr>
            <a:endParaRPr lang="en-US" sz="1000" b="0" i="0" u="none" strike="noStrike" kern="1200" baseline="0" dirty="0">
              <a:solidFill>
                <a:schemeClr val="tx1"/>
              </a:solidFill>
              <a:effectLst/>
              <a:latin typeface="+mn-lt"/>
              <a:ea typeface="+mn-ea"/>
              <a:cs typeface="+mn-cs"/>
            </a:endParaRPr>
          </a:p>
          <a:p>
            <a:pPr marL="0" indent="0">
              <a:buNone/>
            </a:pPr>
            <a:r>
              <a:rPr lang="en-US" sz="1000" b="1" i="0" u="none" strike="noStrike" kern="1200" baseline="0" dirty="0">
                <a:solidFill>
                  <a:schemeClr val="tx1"/>
                </a:solidFill>
                <a:effectLst/>
                <a:latin typeface="+mn-lt"/>
                <a:ea typeface="+mn-ea"/>
                <a:cs typeface="+mn-cs"/>
              </a:rPr>
              <a:t>Key thought:</a:t>
            </a:r>
            <a:r>
              <a:rPr lang="en-US" sz="1000" b="0" i="0" u="none" strike="noStrike" kern="1200" baseline="0" dirty="0">
                <a:solidFill>
                  <a:schemeClr val="tx1"/>
                </a:solidFill>
                <a:effectLst/>
                <a:latin typeface="+mn-lt"/>
                <a:ea typeface="+mn-ea"/>
                <a:cs typeface="+mn-cs"/>
              </a:rPr>
              <a:t> We are all pilgrims - just passing through thus life - each of us on our spiritual journey.  Are we in a wilderness aimlessly wandering? Are we lost and confused? Will we be like Joshua and Caleb or like the majority who feared the wrong thing? </a:t>
            </a:r>
            <a:endParaRPr lang="en-US" sz="1000" dirty="0"/>
          </a:p>
        </p:txBody>
      </p:sp>
      <p:sp>
        <p:nvSpPr>
          <p:cNvPr id="4" name="Slide Number Placeholder 3"/>
          <p:cNvSpPr>
            <a:spLocks noGrp="1"/>
          </p:cNvSpPr>
          <p:nvPr>
            <p:ph type="sldNum" sz="quarter" idx="10"/>
          </p:nvPr>
        </p:nvSpPr>
        <p:spPr/>
        <p:txBody>
          <a:bodyPr/>
          <a:lstStyle/>
          <a:p>
            <a:fld id="{6832DADE-360F-4BCF-86B2-12FF44352156}" type="slidenum">
              <a:rPr lang="en-US" smtClean="0"/>
              <a:t>2</a:t>
            </a:fld>
            <a:endParaRPr lang="en-US" dirty="0"/>
          </a:p>
        </p:txBody>
      </p:sp>
    </p:spTree>
    <p:extLst>
      <p:ext uri="{BB962C8B-B14F-4D97-AF65-F5344CB8AC3E}">
        <p14:creationId xmlns:p14="http://schemas.microsoft.com/office/powerpoint/2010/main" val="756463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a:p>
        </p:txBody>
      </p:sp>
    </p:spTree>
    <p:extLst>
      <p:ext uri="{BB962C8B-B14F-4D97-AF65-F5344CB8AC3E}">
        <p14:creationId xmlns:p14="http://schemas.microsoft.com/office/powerpoint/2010/main" val="1032894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1425" y="822325"/>
            <a:ext cx="4692650" cy="3519488"/>
          </a:xfrm>
        </p:spPr>
      </p:sp>
      <p:sp>
        <p:nvSpPr>
          <p:cNvPr id="3" name="Notes Placeholder 2"/>
          <p:cNvSpPr>
            <a:spLocks noGrp="1"/>
          </p:cNvSpPr>
          <p:nvPr>
            <p:ph type="body" idx="1"/>
          </p:nvPr>
        </p:nvSpPr>
        <p:spPr>
          <a:xfrm>
            <a:off x="577850" y="4464050"/>
            <a:ext cx="6019799" cy="4217988"/>
          </a:xfrm>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a:t>The first five books of the Bible make up the Pentateuch (from </a:t>
            </a:r>
            <a:r>
              <a:rPr lang="en-US" sz="1000" i="1"/>
              <a:t>penta, </a:t>
            </a:r>
            <a:r>
              <a:rPr lang="en-US" sz="1000"/>
              <a:t>the Greek word for five, and </a:t>
            </a:r>
            <a:r>
              <a:rPr lang="en-US" sz="1000" i="1"/>
              <a:t>teuchos</a:t>
            </a:r>
            <a:r>
              <a:rPr lang="en-US" sz="1000"/>
              <a:t>, which means tool).  Otherwise known as the </a:t>
            </a:r>
            <a:r>
              <a:rPr lang="en-US" sz="1000" i="1"/>
              <a:t>Torah - </a:t>
            </a:r>
            <a:r>
              <a:rPr lang="en-US" sz="1000"/>
              <a:t>Each</a:t>
            </a:r>
            <a:r>
              <a:rPr lang="en-US" sz="1000" baseline="0"/>
              <a:t> </a:t>
            </a:r>
            <a:r>
              <a:rPr lang="en-US" sz="1000"/>
              <a:t>the five books written by Moses.</a:t>
            </a:r>
            <a:r>
              <a:rPr lang="en-US" sz="1000" baseline="0"/>
              <a:t>  </a:t>
            </a:r>
          </a:p>
          <a:p>
            <a:endParaRPr lang="en-US"/>
          </a:p>
        </p:txBody>
      </p:sp>
      <p:sp>
        <p:nvSpPr>
          <p:cNvPr id="4" name="Slide Number Placeholder 3"/>
          <p:cNvSpPr>
            <a:spLocks noGrp="1"/>
          </p:cNvSpPr>
          <p:nvPr>
            <p:ph type="sldNum" sz="quarter" idx="10"/>
          </p:nvPr>
        </p:nvSpPr>
        <p:spPr/>
        <p:txBody>
          <a:bodyPr/>
          <a:lstStyle/>
          <a:p>
            <a:fld id="{6832DADE-360F-4BCF-86B2-12FF44352156}" type="slidenum">
              <a:rPr lang="en-US" smtClean="0"/>
              <a:t>4</a:t>
            </a:fld>
            <a:endParaRPr lang="en-US"/>
          </a:p>
        </p:txBody>
      </p:sp>
    </p:spTree>
    <p:extLst>
      <p:ext uri="{BB962C8B-B14F-4D97-AF65-F5344CB8AC3E}">
        <p14:creationId xmlns:p14="http://schemas.microsoft.com/office/powerpoint/2010/main" val="51721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832DADE-360F-4BCF-86B2-12FF44352156}" type="slidenum">
              <a:rPr lang="en-US" smtClean="0"/>
              <a:t>5</a:t>
            </a:fld>
            <a:endParaRPr lang="en-US"/>
          </a:p>
        </p:txBody>
      </p:sp>
    </p:spTree>
    <p:extLst>
      <p:ext uri="{BB962C8B-B14F-4D97-AF65-F5344CB8AC3E}">
        <p14:creationId xmlns:p14="http://schemas.microsoft.com/office/powerpoint/2010/main" val="351716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6</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9E2C24-1099-8B48-A5D1-8E89D0F2DEB1}" type="slidenum">
              <a:rPr lang="en-US" smtClean="0"/>
              <a:t>8</a:t>
            </a:fld>
            <a:endParaRPr lang="en-US"/>
          </a:p>
        </p:txBody>
      </p:sp>
    </p:spTree>
    <p:extLst>
      <p:ext uri="{BB962C8B-B14F-4D97-AF65-F5344CB8AC3E}">
        <p14:creationId xmlns:p14="http://schemas.microsoft.com/office/powerpoint/2010/main" val="1394124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a:p>
        </p:txBody>
      </p:sp>
    </p:spTree>
    <p:extLst>
      <p:ext uri="{BB962C8B-B14F-4D97-AF65-F5344CB8AC3E}">
        <p14:creationId xmlns:p14="http://schemas.microsoft.com/office/powerpoint/2010/main" val="631481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a:p>
        </p:txBody>
      </p:sp>
    </p:spTree>
    <p:extLst>
      <p:ext uri="{BB962C8B-B14F-4D97-AF65-F5344CB8AC3E}">
        <p14:creationId xmlns:p14="http://schemas.microsoft.com/office/powerpoint/2010/main" val="309903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Numbers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t>How do I apply this?</a:t>
            </a:r>
          </a:p>
        </p:txBody>
      </p:sp>
      <p:sp>
        <p:nvSpPr>
          <p:cNvPr id="5" name="Content Placeholder 4">
            <a:extLst>
              <a:ext uri="{FF2B5EF4-FFF2-40B4-BE49-F238E27FC236}">
                <a16:creationId xmlns:a16="http://schemas.microsoft.com/office/drawing/2014/main" id="{EFC6F071-B48C-A446-A222-4A3A266EE703}"/>
              </a:ext>
            </a:extLst>
          </p:cNvPr>
          <p:cNvSpPr>
            <a:spLocks noGrp="1"/>
          </p:cNvSpPr>
          <p:nvPr>
            <p:ph idx="1"/>
          </p:nvPr>
        </p:nvSpPr>
        <p:spPr>
          <a:xfrm>
            <a:off x="228600" y="1600200"/>
            <a:ext cx="8686800" cy="5102352"/>
          </a:xfrm>
        </p:spPr>
        <p:txBody>
          <a:bodyPr>
            <a:normAutofit/>
          </a:bodyPr>
          <a:lstStyle/>
          <a:p>
            <a:pPr marL="118872" indent="0">
              <a:buNone/>
            </a:pPr>
            <a:r>
              <a:rPr lang="en-US" sz="2400" dirty="0"/>
              <a:t>Modern readers can take away from Numbers not only a thorough history of Israel’s early days but also a renewed sense of God’s delight in obedience. He is our God, too, and He wants us to live righteously, worshipping Him through our words and works.  The journey of the Israelites through the wilderness earned the apostle Paul’s notice when he penned his first letter to the Corinthian church. “These things happened,” he wrote in 1 Corinthians 10:6, “as examples for us, so that we would not crave evil things as they also craved.” Do you see any resemblance between the grumbling, rebellious Israelites and yourself? How can you avoid following their example? With humility and sincerity, pray for a soft heart, open to God’s guiding hand.</a:t>
            </a:r>
          </a:p>
        </p:txBody>
      </p:sp>
    </p:spTree>
    <p:extLst>
      <p:ext uri="{BB962C8B-B14F-4D97-AF65-F5344CB8AC3E}">
        <p14:creationId xmlns:p14="http://schemas.microsoft.com/office/powerpoint/2010/main" val="348766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2071A-7D8A-0347-92C1-F996D32E9D6F}"/>
              </a:ext>
            </a:extLst>
          </p:cNvPr>
          <p:cNvSpPr>
            <a:spLocks noGrp="1"/>
          </p:cNvSpPr>
          <p:nvPr>
            <p:ph type="title" idx="4294967295"/>
          </p:nvPr>
        </p:nvSpPr>
        <p:spPr>
          <a:xfrm>
            <a:off x="0" y="155575"/>
            <a:ext cx="8229600" cy="530225"/>
          </a:xfrm>
        </p:spPr>
        <p:txBody>
          <a:bodyPr>
            <a:normAutofit fontScale="90000"/>
          </a:bodyPr>
          <a:lstStyle/>
          <a:p>
            <a:r>
              <a:rPr lang="en-US" sz="3200" dirty="0">
                <a:solidFill>
                  <a:schemeClr val="tx1"/>
                </a:solidFill>
              </a:rPr>
              <a:t>Brief Outline</a:t>
            </a:r>
          </a:p>
        </p:txBody>
      </p:sp>
      <p:sp>
        <p:nvSpPr>
          <p:cNvPr id="3" name="Content Placeholder 2">
            <a:extLst>
              <a:ext uri="{FF2B5EF4-FFF2-40B4-BE49-F238E27FC236}">
                <a16:creationId xmlns:a16="http://schemas.microsoft.com/office/drawing/2014/main" id="{8C3FB753-A5F0-9D4A-9035-49FE443B7D5D}"/>
              </a:ext>
            </a:extLst>
          </p:cNvPr>
          <p:cNvSpPr>
            <a:spLocks noGrp="1"/>
          </p:cNvSpPr>
          <p:nvPr>
            <p:ph idx="4294967295"/>
          </p:nvPr>
        </p:nvSpPr>
        <p:spPr>
          <a:xfrm>
            <a:off x="228600" y="685800"/>
            <a:ext cx="8839200" cy="6172200"/>
          </a:xfrm>
        </p:spPr>
        <p:txBody>
          <a:bodyPr>
            <a:noAutofit/>
          </a:bodyPr>
          <a:lstStyle/>
          <a:p>
            <a:r>
              <a:rPr lang="en-US" sz="2000" dirty="0"/>
              <a:t>Chapter 1 Men of war numbered.</a:t>
            </a:r>
          </a:p>
          <a:p>
            <a:r>
              <a:rPr lang="en-US" sz="2000" dirty="0"/>
              <a:t>Chapter 2 Order of March and encampment.</a:t>
            </a:r>
          </a:p>
          <a:p>
            <a:r>
              <a:rPr lang="en-US" sz="2000" dirty="0"/>
              <a:t>Chapter 3 Selection and numbering of the Levites as God’s priests.</a:t>
            </a:r>
          </a:p>
          <a:p>
            <a:r>
              <a:rPr lang="en-US" sz="2000" dirty="0"/>
              <a:t>Chapter 4 Duties of the Sons of Levi.</a:t>
            </a:r>
          </a:p>
          <a:p>
            <a:r>
              <a:rPr lang="en-US" sz="2000" dirty="0"/>
              <a:t>Chapter 5 The Law of Jealousy</a:t>
            </a:r>
          </a:p>
          <a:p>
            <a:r>
              <a:rPr lang="en-US" sz="2000" dirty="0"/>
              <a:t>Chapter 6 The Law of the Nazirite Vow.</a:t>
            </a:r>
          </a:p>
          <a:p>
            <a:r>
              <a:rPr lang="en-US" sz="2000" dirty="0"/>
              <a:t>Chapter 7 The Princes of Israel offer Dedication Sacrifices for the Altar of Burnt Offering.</a:t>
            </a:r>
          </a:p>
          <a:p>
            <a:r>
              <a:rPr lang="en-US" sz="2000" dirty="0"/>
              <a:t>Chapter 8 Levites are separated and cleansed for the work God ordained for them.</a:t>
            </a:r>
          </a:p>
          <a:p>
            <a:r>
              <a:rPr lang="en-US" sz="2000" dirty="0"/>
              <a:t>Chapter 9 Israel charged to keep the Passover Feast / instructions given to follow God through the wilderness by a cloud in the day time and a pillar of fire at night.</a:t>
            </a:r>
          </a:p>
          <a:p>
            <a:r>
              <a:rPr lang="en-US" sz="2000" dirty="0"/>
              <a:t>Chapter 10 Israel commanded to leave Sinai on the 20th day of the 2nd month of the 2nd year. According to Exodus 19:1 it is apparent that Israel remained at Sinai receiving instructions for one year (twelve months). Chapter 11 God’s anger is kindled against Israel because they begin to complain about the journey and manna. Chapter 12 Miriam and Aaron question Moses’ authority and thereby sin against Jehovah.</a:t>
            </a:r>
          </a:p>
        </p:txBody>
      </p:sp>
    </p:spTree>
    <p:extLst>
      <p:ext uri="{BB962C8B-B14F-4D97-AF65-F5344CB8AC3E}">
        <p14:creationId xmlns:p14="http://schemas.microsoft.com/office/powerpoint/2010/main" val="3184888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3FB753-A5F0-9D4A-9035-49FE443B7D5D}"/>
              </a:ext>
            </a:extLst>
          </p:cNvPr>
          <p:cNvSpPr>
            <a:spLocks noGrp="1"/>
          </p:cNvSpPr>
          <p:nvPr>
            <p:ph idx="4294967295"/>
          </p:nvPr>
        </p:nvSpPr>
        <p:spPr>
          <a:xfrm>
            <a:off x="0" y="-152400"/>
            <a:ext cx="9144000" cy="7010399"/>
          </a:xfrm>
        </p:spPr>
        <p:txBody>
          <a:bodyPr>
            <a:normAutofit fontScale="25000" lnSpcReduction="20000"/>
          </a:bodyPr>
          <a:lstStyle/>
          <a:p>
            <a:endParaRPr lang="en-US" sz="8000"/>
          </a:p>
          <a:p>
            <a:r>
              <a:rPr lang="en-US" sz="7600"/>
              <a:t>Chapter 13 12 spies sent into Canaan. Joshua and Caleb display a spirit of faith whereas the other ten spies display an unfaithful spirit of defeatism.</a:t>
            </a:r>
          </a:p>
          <a:p>
            <a:r>
              <a:rPr lang="en-US" sz="7600"/>
              <a:t>Chapter 14 The spirit of unfaithfulness spreads to the whole congregation of God’s people and they begin to murmur against God. The Lord’s anger is kindled again and he pronounces a forty-year period of wandering that all the complainers may die in the wilderness.</a:t>
            </a:r>
          </a:p>
          <a:p>
            <a:r>
              <a:rPr lang="en-US" sz="7600"/>
              <a:t>Chapter 15 God reveals the two-sided nature of mankind. First, there is the man who sins with an unwitting </a:t>
            </a:r>
            <a:r>
              <a:rPr lang="en-US" sz="7600" err="1"/>
              <a:t>pirit</a:t>
            </a:r>
            <a:r>
              <a:rPr lang="en-US" sz="7600"/>
              <a:t> and secondly there is the one who sins with a high-handed spirit. All sin yet God desires man to take advantage of His gracious offer to forgive through one’s obedience.</a:t>
            </a:r>
          </a:p>
          <a:p>
            <a:r>
              <a:rPr lang="en-US" sz="7600"/>
              <a:t>Chapter 16 Korah’s rebellion against God’s sovereign choice of Aaron and Moses.</a:t>
            </a:r>
          </a:p>
          <a:p>
            <a:r>
              <a:rPr lang="en-US" sz="7600"/>
              <a:t>Chapter 17 God makes it known to all Israel that His sovereign choice for the priesthood was the sons of Aaron. The Lord request that the 12 tribes bring a staff before the Lord and the one that buds would be God’s choice for the priesthood. The Lord caused Aaron’s rod to bud.</a:t>
            </a:r>
          </a:p>
          <a:p>
            <a:r>
              <a:rPr lang="en-US" sz="7600"/>
              <a:t>Chapter 18 The Levites were to receive a tithe through the heave offerings to be their physical portion. The Levites would not participate in work like the rest of the tribes and were to thereby be supported by the others to do the work of the tabernacle. God would be their portion and inheritance much like He is to all Christians today.</a:t>
            </a:r>
          </a:p>
          <a:p>
            <a:r>
              <a:rPr lang="en-US" sz="7600"/>
              <a:t>Chapter 19 As Israel wandered in the wilderness for forty years they often came in contact with the dead. Said contact defiled them and they were commanded to go through a procedure to be clean. Those unwilling, through a spirit of rebellion, to go through the cleansing process were to be separated from the congregation. </a:t>
            </a:r>
          </a:p>
          <a:p>
            <a:r>
              <a:rPr lang="en-US" sz="7600"/>
              <a:t>Chapter 20 After the years of wandering in the wilderness the people return to Kadesh-Barnea and there is no water to drink. The congregation complains to Moses and Aaron yet on this occasion God tests the spirit of Moses and Aaron. The two leaders fail and God determines to lead the Israelites into Canaan by the leadership of another.</a:t>
            </a:r>
          </a:p>
          <a:p>
            <a:endParaRPr lang="en-US"/>
          </a:p>
        </p:txBody>
      </p:sp>
    </p:spTree>
    <p:extLst>
      <p:ext uri="{BB962C8B-B14F-4D97-AF65-F5344CB8AC3E}">
        <p14:creationId xmlns:p14="http://schemas.microsoft.com/office/powerpoint/2010/main" val="2231280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3FB753-A5F0-9D4A-9035-49FE443B7D5D}"/>
              </a:ext>
            </a:extLst>
          </p:cNvPr>
          <p:cNvSpPr>
            <a:spLocks noGrp="1"/>
          </p:cNvSpPr>
          <p:nvPr>
            <p:ph idx="4294967295"/>
          </p:nvPr>
        </p:nvSpPr>
        <p:spPr>
          <a:xfrm>
            <a:off x="304800" y="304800"/>
            <a:ext cx="8839200" cy="6553199"/>
          </a:xfrm>
        </p:spPr>
        <p:txBody>
          <a:bodyPr>
            <a:normAutofit fontScale="62500" lnSpcReduction="20000"/>
          </a:bodyPr>
          <a:lstStyle/>
          <a:p>
            <a:r>
              <a:rPr lang="en-US"/>
              <a:t>Chapter 21 People complain against Moses and God due to the journey and manna. God causes snakes to bite the people and many die. They repent and re-gain God’s favor. Israel then defeats Ammon.</a:t>
            </a:r>
          </a:p>
          <a:p>
            <a:r>
              <a:rPr lang="en-US"/>
              <a:t>Chapter 22 The King of Moab fears Israel and thereby sends for Balaam that he may curse Israel. Balaam is rebuked by his own donkey.</a:t>
            </a:r>
          </a:p>
          <a:p>
            <a:r>
              <a:rPr lang="en-US"/>
              <a:t>Chapter 23 Balaam blesses Israel.</a:t>
            </a:r>
          </a:p>
          <a:p>
            <a:r>
              <a:rPr lang="en-US"/>
              <a:t>Chapter 24 Balaam blesses Israel a third time and </a:t>
            </a:r>
            <a:r>
              <a:rPr lang="en-US" err="1"/>
              <a:t>Balak</a:t>
            </a:r>
            <a:r>
              <a:rPr lang="en-US"/>
              <a:t> is angered.</a:t>
            </a:r>
          </a:p>
          <a:p>
            <a:r>
              <a:rPr lang="en-US"/>
              <a:t>Chapter 25 Bothered by not receiving the rewards and honor offered by </a:t>
            </a:r>
            <a:r>
              <a:rPr lang="en-US" err="1"/>
              <a:t>Balak</a:t>
            </a:r>
            <a:r>
              <a:rPr lang="en-US"/>
              <a:t>, Balaam causes Israel to be cursed. Twenty four thousand Israelites die due to their being joined to Baal-</a:t>
            </a:r>
            <a:r>
              <a:rPr lang="en-US" err="1"/>
              <a:t>peor</a:t>
            </a:r>
            <a:r>
              <a:rPr lang="en-US"/>
              <a:t>. Phinehas displays a spirit of conviction.</a:t>
            </a:r>
          </a:p>
          <a:p>
            <a:r>
              <a:rPr lang="en-US"/>
              <a:t>Chapter 26 God commands Moses to number the people again for the purpose of dividing Canaan.</a:t>
            </a:r>
          </a:p>
          <a:p>
            <a:r>
              <a:rPr lang="en-US"/>
              <a:t>Chapter 27 Laws concerning inheritance of land and the choosing of Joshua to replace Moses as leader or shepherd over God’s people.</a:t>
            </a:r>
          </a:p>
          <a:p>
            <a:r>
              <a:rPr lang="en-US"/>
              <a:t>Chapter 28 Laws regarding sacrifices and set feasts days.</a:t>
            </a:r>
          </a:p>
          <a:p>
            <a:r>
              <a:rPr lang="en-US"/>
              <a:t>Chapter 29 Laws regarding sacrifices and set feasts days.</a:t>
            </a:r>
          </a:p>
          <a:p>
            <a:r>
              <a:rPr lang="en-US"/>
              <a:t>Chapter 30 Laws regarding vows or oaths.</a:t>
            </a:r>
          </a:p>
          <a:p>
            <a:r>
              <a:rPr lang="en-US"/>
              <a:t>Chapter 31 Israel wars with the Midianites at the request of Jehovah.</a:t>
            </a:r>
          </a:p>
          <a:p>
            <a:r>
              <a:rPr lang="en-US"/>
              <a:t>Chapter 32 Gad, Reuben, and half the tribe of Manasseh request the land east of the Jordan due to it being good for livestock.</a:t>
            </a:r>
          </a:p>
          <a:p>
            <a:r>
              <a:rPr lang="en-US"/>
              <a:t>Chapter 33 The Lord commands Moses to write down all the travels of Israel from Egypt to Moab.</a:t>
            </a:r>
          </a:p>
          <a:p>
            <a:r>
              <a:rPr lang="en-US"/>
              <a:t>Chapter 34 The Lord reveals to Moses the boundaries of the land of Canaan.</a:t>
            </a:r>
          </a:p>
          <a:p>
            <a:r>
              <a:rPr lang="en-US"/>
              <a:t>Chapter 35 Laws regarding Levitical cities and murder.</a:t>
            </a:r>
          </a:p>
          <a:p>
            <a:r>
              <a:rPr lang="en-US"/>
              <a:t>Chapter 36 Addendum law on inheritance of land.</a:t>
            </a:r>
          </a:p>
          <a:p>
            <a:endParaRPr lang="en-US"/>
          </a:p>
          <a:p>
            <a:endParaRPr lang="en-US"/>
          </a:p>
        </p:txBody>
      </p:sp>
    </p:spTree>
    <p:extLst>
      <p:ext uri="{BB962C8B-B14F-4D97-AF65-F5344CB8AC3E}">
        <p14:creationId xmlns:p14="http://schemas.microsoft.com/office/powerpoint/2010/main" val="173999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391" y="76313"/>
            <a:ext cx="8229600" cy="1252728"/>
          </a:xfrm>
        </p:spPr>
        <p:txBody>
          <a:bodyPr/>
          <a:lstStyle/>
          <a:p>
            <a:pPr algn="ctr"/>
            <a:r>
              <a:rPr lang="en-US" dirty="0"/>
              <a:t>Numbers</a:t>
            </a:r>
          </a:p>
        </p:txBody>
      </p:sp>
      <p:sp>
        <p:nvSpPr>
          <p:cNvPr id="3" name="Content Placeholder 2"/>
          <p:cNvSpPr>
            <a:spLocks noGrp="1"/>
          </p:cNvSpPr>
          <p:nvPr>
            <p:ph idx="1"/>
          </p:nvPr>
        </p:nvSpPr>
        <p:spPr>
          <a:xfrm>
            <a:off x="685773" y="139419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90500" y="2628900"/>
            <a:ext cx="2438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124700" y="2628900"/>
            <a:ext cx="25908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95400" y="4038600"/>
            <a:ext cx="7010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1143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24700" y="5143500"/>
            <a:ext cx="2362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295400" y="6324600"/>
            <a:ext cx="7010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04800" y="4419600"/>
            <a:ext cx="8001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04800" y="4876800"/>
            <a:ext cx="8001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28600" y="5334000"/>
            <a:ext cx="80772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304800" y="5715000"/>
            <a:ext cx="8001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5" name="TextBox 84"/>
          <p:cNvSpPr txBox="1"/>
          <p:nvPr/>
        </p:nvSpPr>
        <p:spPr>
          <a:xfrm>
            <a:off x="3352800" y="4648200"/>
            <a:ext cx="2362200" cy="381000"/>
          </a:xfrm>
          <a:prstGeom prst="rect">
            <a:avLst/>
          </a:prstGeom>
          <a:noFill/>
        </p:spPr>
        <p:txBody>
          <a:bodyPr wrap="square" rtlCol="0">
            <a:spAutoFit/>
          </a:bodyPr>
          <a:lstStyle/>
          <a:p>
            <a:pPr algn="ctr"/>
            <a:r>
              <a:rPr lang="en-US" b="1" dirty="0"/>
              <a:t> </a:t>
            </a:r>
          </a:p>
        </p:txBody>
      </p:sp>
      <p:sp>
        <p:nvSpPr>
          <p:cNvPr id="86" name="TextBox 85"/>
          <p:cNvSpPr txBox="1"/>
          <p:nvPr/>
        </p:nvSpPr>
        <p:spPr>
          <a:xfrm>
            <a:off x="3348582" y="5427198"/>
            <a:ext cx="2615568" cy="369332"/>
          </a:xfrm>
          <a:prstGeom prst="rect">
            <a:avLst/>
          </a:prstGeom>
          <a:noFill/>
        </p:spPr>
        <p:txBody>
          <a:bodyPr wrap="square" rtlCol="0">
            <a:spAutoFit/>
          </a:bodyPr>
          <a:lstStyle/>
          <a:p>
            <a:pPr algn="ctr"/>
            <a:r>
              <a:rPr lang="en-US" b="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66" name="TextBox 65"/>
          <p:cNvSpPr txBox="1"/>
          <p:nvPr/>
        </p:nvSpPr>
        <p:spPr>
          <a:xfrm>
            <a:off x="1597882" y="3678823"/>
            <a:ext cx="1625366" cy="338554"/>
          </a:xfrm>
          <a:prstGeom prst="rect">
            <a:avLst/>
          </a:prstGeom>
          <a:noFill/>
        </p:spPr>
        <p:txBody>
          <a:bodyPr wrap="square" rtlCol="0">
            <a:spAutoFit/>
          </a:bodyPr>
          <a:lstStyle/>
          <a:p>
            <a:r>
              <a:rPr lang="en-US" sz="1600" dirty="0"/>
              <a:t>  </a:t>
            </a:r>
            <a:r>
              <a:rPr lang="en-US" sz="1600" i="1" dirty="0"/>
              <a:t>Chapters 1-9</a:t>
            </a:r>
          </a:p>
        </p:txBody>
      </p:sp>
      <p:sp>
        <p:nvSpPr>
          <p:cNvPr id="72" name="TextBox 71"/>
          <p:cNvSpPr txBox="1"/>
          <p:nvPr/>
        </p:nvSpPr>
        <p:spPr>
          <a:xfrm>
            <a:off x="6270424" y="3686484"/>
            <a:ext cx="1837221" cy="338554"/>
          </a:xfrm>
          <a:prstGeom prst="rect">
            <a:avLst/>
          </a:prstGeom>
          <a:noFill/>
        </p:spPr>
        <p:txBody>
          <a:bodyPr wrap="square" rtlCol="0">
            <a:spAutoFit/>
          </a:bodyPr>
          <a:lstStyle/>
          <a:p>
            <a:r>
              <a:rPr lang="en-US" sz="1600" b="1" i="1" dirty="0"/>
              <a:t>  Chapters   15-16</a:t>
            </a:r>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cxnSp>
        <p:nvCxnSpPr>
          <p:cNvPr id="61" name="Straight Connector 60"/>
          <p:cNvCxnSpPr/>
          <p:nvPr/>
        </p:nvCxnSpPr>
        <p:spPr>
          <a:xfrm rot="5400000">
            <a:off x="2340149" y="2590800"/>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822651" y="2723388"/>
            <a:ext cx="2514600" cy="228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3918326" y="3657600"/>
            <a:ext cx="1600200" cy="338554"/>
          </a:xfrm>
          <a:prstGeom prst="rect">
            <a:avLst/>
          </a:prstGeom>
          <a:noFill/>
        </p:spPr>
        <p:txBody>
          <a:bodyPr wrap="square" rtlCol="0">
            <a:spAutoFit/>
          </a:bodyPr>
          <a:lstStyle/>
          <a:p>
            <a:r>
              <a:rPr lang="en-US" sz="1600" b="1" i="1" dirty="0"/>
              <a:t>Chapters 10-14</a:t>
            </a:r>
          </a:p>
        </p:txBody>
      </p:sp>
      <p:sp>
        <p:nvSpPr>
          <p:cNvPr id="144" name="TextBox 143"/>
          <p:cNvSpPr txBox="1"/>
          <p:nvPr/>
        </p:nvSpPr>
        <p:spPr>
          <a:xfrm>
            <a:off x="5105400" y="4038600"/>
            <a:ext cx="2819400" cy="369332"/>
          </a:xfrm>
          <a:prstGeom prst="rect">
            <a:avLst/>
          </a:prstGeom>
          <a:noFill/>
        </p:spPr>
        <p:txBody>
          <a:bodyPr wrap="square" rtlCol="0">
            <a:spAutoFit/>
          </a:bodyPr>
          <a:lstStyle/>
          <a:p>
            <a:r>
              <a:rPr lang="en-US" dirty="0"/>
              <a:t>       </a:t>
            </a:r>
          </a:p>
        </p:txBody>
      </p:sp>
      <p:sp>
        <p:nvSpPr>
          <p:cNvPr id="145" name="TextBox 144"/>
          <p:cNvSpPr txBox="1"/>
          <p:nvPr/>
        </p:nvSpPr>
        <p:spPr>
          <a:xfrm>
            <a:off x="2552700" y="1561979"/>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48" name="TextBox 147"/>
          <p:cNvSpPr txBox="1"/>
          <p:nvPr/>
        </p:nvSpPr>
        <p:spPr>
          <a:xfrm rot="283774">
            <a:off x="8369963" y="1450494"/>
            <a:ext cx="461665" cy="2050393"/>
          </a:xfrm>
          <a:prstGeom prst="rect">
            <a:avLst/>
          </a:prstGeom>
          <a:noFill/>
        </p:spPr>
        <p:txBody>
          <a:bodyPr vert="vert270" wrap="square" rtlCol="0">
            <a:spAutoFit/>
          </a:bodyPr>
          <a:lstStyle/>
          <a:p>
            <a:r>
              <a:rPr lang="en-US" dirty="0"/>
              <a:t> </a:t>
            </a:r>
          </a:p>
        </p:txBody>
      </p:sp>
      <p:sp>
        <p:nvSpPr>
          <p:cNvPr id="153" name="TextBox 152"/>
          <p:cNvSpPr txBox="1"/>
          <p:nvPr/>
        </p:nvSpPr>
        <p:spPr>
          <a:xfrm>
            <a:off x="5334000" y="2057400"/>
            <a:ext cx="1066800" cy="338554"/>
          </a:xfrm>
          <a:prstGeom prst="rect">
            <a:avLst/>
          </a:prstGeom>
          <a:noFill/>
        </p:spPr>
        <p:txBody>
          <a:bodyPr wrap="square" rtlCol="0">
            <a:spAutoFit/>
          </a:bodyPr>
          <a:lstStyle/>
          <a:p>
            <a:r>
              <a:rPr lang="en-US" sz="1600"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8" name="TextBox 47"/>
          <p:cNvSpPr txBox="1"/>
          <p:nvPr/>
        </p:nvSpPr>
        <p:spPr>
          <a:xfrm>
            <a:off x="1662936" y="1962792"/>
            <a:ext cx="1918606" cy="1292662"/>
          </a:xfrm>
          <a:prstGeom prst="rect">
            <a:avLst/>
          </a:prstGeom>
          <a:noFill/>
        </p:spPr>
        <p:txBody>
          <a:bodyPr wrap="square" rtlCol="0">
            <a:spAutoFit/>
          </a:bodyPr>
          <a:lstStyle/>
          <a:p>
            <a:r>
              <a:rPr lang="en-US" dirty="0">
                <a:latin typeface="Arial Black" pitchFamily="34" charset="0"/>
              </a:rPr>
              <a:t> </a:t>
            </a:r>
            <a:r>
              <a:rPr lang="en-US" sz="2400" dirty="0">
                <a:latin typeface="Abadi MT Condensed Extra Bold" charset="0"/>
                <a:ea typeface="Abadi MT Condensed Extra Bold" charset="0"/>
                <a:cs typeface="Abadi MT Condensed Extra Bold" charset="0"/>
              </a:rPr>
              <a:t>Preparation</a:t>
            </a:r>
          </a:p>
          <a:p>
            <a:r>
              <a:rPr lang="en-US" sz="1600" dirty="0">
                <a:latin typeface="Arial Black" pitchFamily="34" charset="0"/>
              </a:rPr>
              <a:t>      </a:t>
            </a:r>
            <a:r>
              <a:rPr lang="en-US" b="1" dirty="0">
                <a:latin typeface="Arial Narrow" charset="0"/>
                <a:ea typeface="Arial Narrow" charset="0"/>
                <a:cs typeface="Arial Narrow" charset="0"/>
              </a:rPr>
              <a:t>Census</a:t>
            </a:r>
          </a:p>
          <a:p>
            <a:r>
              <a:rPr lang="en-US" b="1" dirty="0">
                <a:latin typeface="Arial Narrow" charset="0"/>
                <a:ea typeface="Arial Narrow" charset="0"/>
                <a:cs typeface="Arial Narrow" charset="0"/>
              </a:rPr>
              <a:t>    Organization</a:t>
            </a:r>
          </a:p>
          <a:p>
            <a:r>
              <a:rPr lang="en-US" b="1" dirty="0">
                <a:latin typeface="Arial Narrow" charset="0"/>
                <a:ea typeface="Arial Narrow" charset="0"/>
                <a:cs typeface="Arial Narrow" charset="0"/>
              </a:rPr>
              <a:t>    Sanctification</a:t>
            </a:r>
          </a:p>
        </p:txBody>
      </p:sp>
      <p:sp>
        <p:nvSpPr>
          <p:cNvPr id="65" name="TextBox 64"/>
          <p:cNvSpPr txBox="1"/>
          <p:nvPr/>
        </p:nvSpPr>
        <p:spPr>
          <a:xfrm>
            <a:off x="3558872" y="1967637"/>
            <a:ext cx="2803802" cy="2215991"/>
          </a:xfrm>
          <a:prstGeom prst="rect">
            <a:avLst/>
          </a:prstGeom>
          <a:noFill/>
        </p:spPr>
        <p:txBody>
          <a:bodyPr wrap="square" rtlCol="0">
            <a:spAutoFit/>
          </a:bodyPr>
          <a:lstStyle/>
          <a:p>
            <a:r>
              <a:rPr lang="en-US" sz="1600" b="1" dirty="0">
                <a:latin typeface="Arial Black" pitchFamily="34" charset="0"/>
              </a:rPr>
              <a:t>        </a:t>
            </a:r>
            <a:r>
              <a:rPr lang="en-US" sz="2400" b="1" dirty="0">
                <a:latin typeface="Abadi MT Condensed Extra Bold" charset="0"/>
                <a:ea typeface="Abadi MT Condensed Extra Bold" charset="0"/>
                <a:cs typeface="Abadi MT Condensed Extra Bold" charset="0"/>
              </a:rPr>
              <a:t>Pessimism</a:t>
            </a:r>
          </a:p>
          <a:p>
            <a:r>
              <a:rPr lang="en-US" b="1" dirty="0">
                <a:latin typeface="Arial Narrow" charset="0"/>
                <a:ea typeface="Arial Narrow" charset="0"/>
                <a:cs typeface="Arial Narrow" charset="0"/>
              </a:rPr>
              <a:t>           Complaining</a:t>
            </a:r>
          </a:p>
          <a:p>
            <a:r>
              <a:rPr lang="en-US" b="1" dirty="0">
                <a:latin typeface="Arial Narrow" charset="0"/>
                <a:ea typeface="Arial Narrow" charset="0"/>
                <a:cs typeface="Arial Narrow" charset="0"/>
              </a:rPr>
              <a:t>             Doubting</a:t>
            </a:r>
          </a:p>
          <a:p>
            <a:r>
              <a:rPr lang="en-US" b="1" dirty="0">
                <a:latin typeface="Arial Narrow" charset="0"/>
                <a:ea typeface="Arial Narrow" charset="0"/>
                <a:cs typeface="Arial Narrow" charset="0"/>
              </a:rPr>
              <a:t> Promised Land Rejected</a:t>
            </a:r>
          </a:p>
          <a:p>
            <a:endParaRPr lang="en-US" b="1" dirty="0">
              <a:latin typeface="Arial Narrow" charset="0"/>
              <a:ea typeface="Arial Narrow" charset="0"/>
              <a:cs typeface="Arial Narrow" charset="0"/>
            </a:endParaRPr>
          </a:p>
          <a:p>
            <a:endParaRPr lang="en-US" b="1" dirty="0">
              <a:latin typeface="Arial" charset="0"/>
              <a:ea typeface="Arial" charset="0"/>
              <a:cs typeface="Arial" charset="0"/>
            </a:endParaRPr>
          </a:p>
          <a:p>
            <a:r>
              <a:rPr lang="en-US" sz="2400" b="1" dirty="0">
                <a:ea typeface="Abadi MT Condensed Extra Bold" charset="0"/>
                <a:cs typeface="Abadi MT Condensed Extra Bold" charset="0"/>
              </a:rPr>
              <a:t>     </a:t>
            </a:r>
          </a:p>
        </p:txBody>
      </p:sp>
      <p:sp>
        <p:nvSpPr>
          <p:cNvPr id="69" name="TextBox 68"/>
          <p:cNvSpPr txBox="1"/>
          <p:nvPr/>
        </p:nvSpPr>
        <p:spPr>
          <a:xfrm flipH="1">
            <a:off x="6258611" y="1969794"/>
            <a:ext cx="2169797" cy="1569660"/>
          </a:xfrm>
          <a:prstGeom prst="rect">
            <a:avLst/>
          </a:prstGeom>
          <a:noFill/>
        </p:spPr>
        <p:txBody>
          <a:bodyPr wrap="square" rtlCol="0">
            <a:spAutoFit/>
          </a:bodyPr>
          <a:lstStyle/>
          <a:p>
            <a:r>
              <a:rPr lang="en-US" sz="2400" dirty="0">
                <a:latin typeface="Abadi MT Condensed Extra Bold" charset="0"/>
                <a:ea typeface="Abadi MT Condensed Extra Bold" charset="0"/>
                <a:cs typeface="Abadi MT Condensed Extra Bold" charset="0"/>
              </a:rPr>
              <a:t>Punishment</a:t>
            </a:r>
          </a:p>
          <a:p>
            <a:r>
              <a:rPr lang="en-US" b="1" dirty="0">
                <a:latin typeface="Arial Narrow" charset="0"/>
                <a:ea typeface="Arial Narrow" charset="0"/>
                <a:cs typeface="Arial Narrow" charset="0"/>
              </a:rPr>
              <a:t>    Wandering  </a:t>
            </a:r>
          </a:p>
          <a:p>
            <a:r>
              <a:rPr lang="en-US" b="1" dirty="0">
                <a:latin typeface="Arial Narrow" charset="0"/>
                <a:ea typeface="Arial Narrow" charset="0"/>
                <a:cs typeface="Arial Narrow" charset="0"/>
              </a:rPr>
              <a:t>Old Generation Dies</a:t>
            </a:r>
          </a:p>
          <a:p>
            <a:r>
              <a:rPr lang="en-US" b="1" dirty="0">
                <a:latin typeface="Arial Narrow" charset="0"/>
                <a:ea typeface="Arial Narrow" charset="0"/>
                <a:cs typeface="Arial Narrow" charset="0"/>
              </a:rPr>
              <a:t>   New Census </a:t>
            </a:r>
          </a:p>
          <a:p>
            <a:endParaRPr lang="en-US" b="1" dirty="0">
              <a:latin typeface="Arial Narrow" charset="0"/>
              <a:ea typeface="Arial Narrow" charset="0"/>
              <a:cs typeface="Arial Narrow" charset="0"/>
            </a:endParaRPr>
          </a:p>
        </p:txBody>
      </p:sp>
      <p:sp>
        <p:nvSpPr>
          <p:cNvPr id="156" name="TextBox 155"/>
          <p:cNvSpPr txBox="1"/>
          <p:nvPr/>
        </p:nvSpPr>
        <p:spPr>
          <a:xfrm>
            <a:off x="609600" y="4038600"/>
            <a:ext cx="762000" cy="369332"/>
          </a:xfrm>
          <a:prstGeom prst="rect">
            <a:avLst/>
          </a:prstGeom>
          <a:noFill/>
        </p:spPr>
        <p:txBody>
          <a:bodyPr wrap="square" rtlCol="0">
            <a:spAutoFit/>
          </a:bodyPr>
          <a:lstStyle/>
          <a:p>
            <a:r>
              <a:rPr lang="en-US" dirty="0"/>
              <a:t>Place</a:t>
            </a:r>
          </a:p>
        </p:txBody>
      </p:sp>
      <p:sp>
        <p:nvSpPr>
          <p:cNvPr id="157" name="TextBox 156"/>
          <p:cNvSpPr txBox="1"/>
          <p:nvPr/>
        </p:nvSpPr>
        <p:spPr>
          <a:xfrm>
            <a:off x="609600" y="4495800"/>
            <a:ext cx="838200" cy="369332"/>
          </a:xfrm>
          <a:prstGeom prst="rect">
            <a:avLst/>
          </a:prstGeom>
          <a:noFill/>
        </p:spPr>
        <p:txBody>
          <a:bodyPr wrap="square" rtlCol="0">
            <a:spAutoFit/>
          </a:bodyPr>
          <a:lstStyle/>
          <a:p>
            <a:r>
              <a:rPr lang="en-US" dirty="0"/>
              <a:t>Time</a:t>
            </a:r>
          </a:p>
        </p:txBody>
      </p:sp>
      <p:sp>
        <p:nvSpPr>
          <p:cNvPr id="158" name="TextBox 157"/>
          <p:cNvSpPr txBox="1"/>
          <p:nvPr/>
        </p:nvSpPr>
        <p:spPr>
          <a:xfrm>
            <a:off x="381000" y="4953000"/>
            <a:ext cx="990600" cy="369332"/>
          </a:xfrm>
          <a:prstGeom prst="rect">
            <a:avLst/>
          </a:prstGeom>
          <a:noFill/>
        </p:spPr>
        <p:txBody>
          <a:bodyPr wrap="square" rtlCol="0">
            <a:spAutoFit/>
          </a:bodyPr>
          <a:lstStyle/>
          <a:p>
            <a:r>
              <a:rPr lang="en-US" dirty="0"/>
              <a:t>  Theme</a:t>
            </a:r>
          </a:p>
        </p:txBody>
      </p:sp>
      <p:sp>
        <p:nvSpPr>
          <p:cNvPr id="159" name="TextBox 158"/>
          <p:cNvSpPr txBox="1"/>
          <p:nvPr/>
        </p:nvSpPr>
        <p:spPr>
          <a:xfrm>
            <a:off x="152400" y="5334000"/>
            <a:ext cx="1504167" cy="369332"/>
          </a:xfrm>
          <a:prstGeom prst="rect">
            <a:avLst/>
          </a:prstGeom>
          <a:noFill/>
        </p:spPr>
        <p:txBody>
          <a:bodyPr wrap="square" rtlCol="0">
            <a:spAutoFit/>
          </a:bodyPr>
          <a:lstStyle/>
          <a:p>
            <a:r>
              <a:rPr lang="en-US" dirty="0"/>
              <a:t>Key Verses</a:t>
            </a:r>
          </a:p>
        </p:txBody>
      </p:sp>
      <p:sp>
        <p:nvSpPr>
          <p:cNvPr id="160" name="TextBox 159"/>
          <p:cNvSpPr txBox="1"/>
          <p:nvPr/>
        </p:nvSpPr>
        <p:spPr>
          <a:xfrm>
            <a:off x="288765" y="5716368"/>
            <a:ext cx="1120935" cy="646331"/>
          </a:xfrm>
          <a:prstGeom prst="rect">
            <a:avLst/>
          </a:prstGeom>
          <a:noFill/>
        </p:spPr>
        <p:txBody>
          <a:bodyPr wrap="square" rtlCol="0">
            <a:spAutoFit/>
          </a:bodyPr>
          <a:lstStyle/>
          <a:p>
            <a:r>
              <a:rPr lang="en-US" dirty="0"/>
              <a:t>Christ in</a:t>
            </a:r>
          </a:p>
          <a:p>
            <a:r>
              <a:rPr lang="en-US" dirty="0"/>
              <a:t>Numbers</a:t>
            </a:r>
          </a:p>
        </p:txBody>
      </p:sp>
      <p:cxnSp>
        <p:nvCxnSpPr>
          <p:cNvPr id="258" name="Straight Connector 257"/>
          <p:cNvCxnSpPr/>
          <p:nvPr/>
        </p:nvCxnSpPr>
        <p:spPr>
          <a:xfrm flipH="1">
            <a:off x="5969611" y="3962400"/>
            <a:ext cx="15745" cy="914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60" name="TextBox 259"/>
          <p:cNvSpPr txBox="1"/>
          <p:nvPr/>
        </p:nvSpPr>
        <p:spPr>
          <a:xfrm>
            <a:off x="1919341" y="4098688"/>
            <a:ext cx="1168429" cy="369332"/>
          </a:xfrm>
          <a:prstGeom prst="rect">
            <a:avLst/>
          </a:prstGeom>
          <a:noFill/>
        </p:spPr>
        <p:txBody>
          <a:bodyPr wrap="square" rtlCol="0">
            <a:spAutoFit/>
          </a:bodyPr>
          <a:lstStyle/>
          <a:p>
            <a:r>
              <a:rPr lang="en-US" b="1" dirty="0"/>
              <a:t>20 Days</a:t>
            </a:r>
          </a:p>
        </p:txBody>
      </p:sp>
      <p:sp>
        <p:nvSpPr>
          <p:cNvPr id="261" name="TextBox 260"/>
          <p:cNvSpPr txBox="1"/>
          <p:nvPr/>
        </p:nvSpPr>
        <p:spPr>
          <a:xfrm>
            <a:off x="3733799" y="4083943"/>
            <a:ext cx="2286000" cy="369332"/>
          </a:xfrm>
          <a:prstGeom prst="rect">
            <a:avLst/>
          </a:prstGeom>
          <a:noFill/>
        </p:spPr>
        <p:txBody>
          <a:bodyPr wrap="square" rtlCol="0">
            <a:spAutoFit/>
          </a:bodyPr>
          <a:lstStyle/>
          <a:p>
            <a:r>
              <a:rPr lang="en-US" dirty="0"/>
              <a:t>  </a:t>
            </a:r>
            <a:r>
              <a:rPr lang="en-US" b="1" dirty="0"/>
              <a:t>Several Months</a:t>
            </a:r>
          </a:p>
        </p:txBody>
      </p:sp>
      <p:sp>
        <p:nvSpPr>
          <p:cNvPr id="262" name="TextBox 261"/>
          <p:cNvSpPr txBox="1"/>
          <p:nvPr/>
        </p:nvSpPr>
        <p:spPr>
          <a:xfrm>
            <a:off x="6204582" y="4051013"/>
            <a:ext cx="1986917" cy="369332"/>
          </a:xfrm>
          <a:prstGeom prst="rect">
            <a:avLst/>
          </a:prstGeom>
          <a:noFill/>
        </p:spPr>
        <p:txBody>
          <a:bodyPr wrap="square" rtlCol="0">
            <a:spAutoFit/>
          </a:bodyPr>
          <a:lstStyle/>
          <a:p>
            <a:r>
              <a:rPr lang="en-US" b="1" dirty="0"/>
              <a:t>40 years approx</a:t>
            </a:r>
            <a:r>
              <a:rPr lang="en-US" dirty="0"/>
              <a:t>.</a:t>
            </a:r>
          </a:p>
        </p:txBody>
      </p:sp>
      <p:sp>
        <p:nvSpPr>
          <p:cNvPr id="263" name="TextBox 262"/>
          <p:cNvSpPr txBox="1"/>
          <p:nvPr/>
        </p:nvSpPr>
        <p:spPr>
          <a:xfrm>
            <a:off x="1562101" y="4596123"/>
            <a:ext cx="1646171" cy="369332"/>
          </a:xfrm>
          <a:prstGeom prst="rect">
            <a:avLst/>
          </a:prstGeom>
          <a:noFill/>
        </p:spPr>
        <p:txBody>
          <a:bodyPr wrap="square" rtlCol="0">
            <a:spAutoFit/>
          </a:bodyPr>
          <a:lstStyle/>
          <a:p>
            <a:r>
              <a:rPr lang="en-US" b="1" dirty="0"/>
              <a:t>Mount Sinai</a:t>
            </a:r>
          </a:p>
        </p:txBody>
      </p:sp>
      <p:sp>
        <p:nvSpPr>
          <p:cNvPr id="264" name="TextBox 263"/>
          <p:cNvSpPr txBox="1"/>
          <p:nvPr/>
        </p:nvSpPr>
        <p:spPr>
          <a:xfrm>
            <a:off x="3436872" y="4545845"/>
            <a:ext cx="2582901" cy="369332"/>
          </a:xfrm>
          <a:prstGeom prst="rect">
            <a:avLst/>
          </a:prstGeom>
          <a:noFill/>
        </p:spPr>
        <p:txBody>
          <a:bodyPr wrap="square" rtlCol="0">
            <a:spAutoFit/>
          </a:bodyPr>
          <a:lstStyle/>
          <a:p>
            <a:r>
              <a:rPr lang="en-US" b="1" dirty="0"/>
              <a:t>Route to Kadesh </a:t>
            </a:r>
            <a:r>
              <a:rPr lang="en-US" b="1" dirty="0" err="1"/>
              <a:t>Barnea</a:t>
            </a:r>
            <a:endParaRPr lang="en-US" b="1" dirty="0"/>
          </a:p>
        </p:txBody>
      </p:sp>
      <p:sp>
        <p:nvSpPr>
          <p:cNvPr id="268" name="TextBox 267"/>
          <p:cNvSpPr txBox="1"/>
          <p:nvPr/>
        </p:nvSpPr>
        <p:spPr>
          <a:xfrm>
            <a:off x="5918451" y="4540598"/>
            <a:ext cx="2488563" cy="369332"/>
          </a:xfrm>
          <a:prstGeom prst="rect">
            <a:avLst/>
          </a:prstGeom>
          <a:noFill/>
        </p:spPr>
        <p:txBody>
          <a:bodyPr wrap="square" rtlCol="0">
            <a:spAutoFit/>
          </a:bodyPr>
          <a:lstStyle/>
          <a:p>
            <a:r>
              <a:rPr lang="en-US" b="1" dirty="0"/>
              <a:t>Wilderness Wanderings</a:t>
            </a:r>
          </a:p>
        </p:txBody>
      </p:sp>
      <p:sp>
        <p:nvSpPr>
          <p:cNvPr id="269" name="TextBox 268"/>
          <p:cNvSpPr txBox="1"/>
          <p:nvPr/>
        </p:nvSpPr>
        <p:spPr>
          <a:xfrm>
            <a:off x="4237409" y="5333999"/>
            <a:ext cx="2133600" cy="369332"/>
          </a:xfrm>
          <a:prstGeom prst="rect">
            <a:avLst/>
          </a:prstGeom>
          <a:noFill/>
        </p:spPr>
        <p:txBody>
          <a:bodyPr wrap="square" rtlCol="0">
            <a:spAutoFit/>
          </a:bodyPr>
          <a:lstStyle/>
          <a:p>
            <a:r>
              <a:rPr lang="en-US" b="1"/>
              <a:t>14:22-23</a:t>
            </a:r>
          </a:p>
        </p:txBody>
      </p:sp>
      <p:sp>
        <p:nvSpPr>
          <p:cNvPr id="270" name="TextBox 269"/>
          <p:cNvSpPr txBox="1"/>
          <p:nvPr/>
        </p:nvSpPr>
        <p:spPr>
          <a:xfrm>
            <a:off x="1371600" y="5724940"/>
            <a:ext cx="7086861" cy="707886"/>
          </a:xfrm>
          <a:prstGeom prst="rect">
            <a:avLst/>
          </a:prstGeom>
          <a:noFill/>
        </p:spPr>
        <p:txBody>
          <a:bodyPr wrap="square" rtlCol="0">
            <a:spAutoFit/>
          </a:bodyPr>
          <a:lstStyle/>
          <a:p>
            <a:r>
              <a:rPr lang="en-US" sz="2000" b="1">
                <a:latin typeface="Arial Narrow" charset="0"/>
                <a:ea typeface="Arial Narrow" charset="0"/>
                <a:cs typeface="Arial Narrow" charset="0"/>
              </a:rPr>
              <a:t>Pictured in manna (compare Jhn. 6:31-33); water from rock (compare 1 Cor. 10:4); bronze serpent (compare Jhn. 3:14), etc.  </a:t>
            </a:r>
          </a:p>
        </p:txBody>
      </p:sp>
      <p:cxnSp>
        <p:nvCxnSpPr>
          <p:cNvPr id="102" name="Straight Connector 101"/>
          <p:cNvCxnSpPr/>
          <p:nvPr/>
        </p:nvCxnSpPr>
        <p:spPr>
          <a:xfrm flipH="1">
            <a:off x="3459227" y="4072353"/>
            <a:ext cx="15746" cy="81611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2117480" y="4933187"/>
            <a:ext cx="5658660" cy="369332"/>
          </a:xfrm>
          <a:prstGeom prst="rect">
            <a:avLst/>
          </a:prstGeom>
          <a:noFill/>
        </p:spPr>
        <p:txBody>
          <a:bodyPr wrap="square" rtlCol="0">
            <a:spAutoFit/>
          </a:bodyPr>
          <a:lstStyle/>
          <a:p>
            <a:pPr algn="ctr"/>
            <a:r>
              <a:rPr lang="en-US" b="1"/>
              <a:t> The price of disbelief and disobedience</a:t>
            </a:r>
          </a:p>
        </p:txBody>
      </p:sp>
      <p:sp>
        <p:nvSpPr>
          <p:cNvPr id="4" name="TextBox 3">
            <a:extLst>
              <a:ext uri="{FF2B5EF4-FFF2-40B4-BE49-F238E27FC236}">
                <a16:creationId xmlns:a16="http://schemas.microsoft.com/office/drawing/2014/main" id="{40CDA6D8-2FB1-6A4A-BA29-FD981CF661F1}"/>
              </a:ext>
            </a:extLst>
          </p:cNvPr>
          <p:cNvSpPr txBox="1"/>
          <p:nvPr/>
        </p:nvSpPr>
        <p:spPr>
          <a:xfrm>
            <a:off x="381000" y="239399"/>
            <a:ext cx="2598672" cy="923330"/>
          </a:xfrm>
          <a:prstGeom prst="rect">
            <a:avLst/>
          </a:prstGeom>
          <a:solidFill>
            <a:schemeClr val="accent1"/>
          </a:solidFill>
        </p:spPr>
        <p:txBody>
          <a:bodyPr wrap="square" rtlCol="0">
            <a:spAutoFit/>
          </a:bodyPr>
          <a:lstStyle/>
          <a:p>
            <a:r>
              <a:rPr lang="en-US" b="1"/>
              <a:t>The book covers a span of nearly 40 years (circa 1445-1406 B.C.).</a:t>
            </a:r>
          </a:p>
        </p:txBody>
      </p:sp>
      <p:sp>
        <p:nvSpPr>
          <p:cNvPr id="6" name="TextBox 5">
            <a:extLst>
              <a:ext uri="{FF2B5EF4-FFF2-40B4-BE49-F238E27FC236}">
                <a16:creationId xmlns:a16="http://schemas.microsoft.com/office/drawing/2014/main" id="{04CE55A7-16EA-E243-A3E5-DDD361B3970F}"/>
              </a:ext>
            </a:extLst>
          </p:cNvPr>
          <p:cNvSpPr txBox="1"/>
          <p:nvPr/>
        </p:nvSpPr>
        <p:spPr>
          <a:xfrm>
            <a:off x="44833" y="1523999"/>
            <a:ext cx="1231040" cy="2339102"/>
          </a:xfrm>
          <a:prstGeom prst="rect">
            <a:avLst/>
          </a:prstGeom>
          <a:noFill/>
        </p:spPr>
        <p:txBody>
          <a:bodyPr wrap="square" rtlCol="0">
            <a:spAutoFit/>
          </a:bodyPr>
          <a:lstStyle/>
          <a:p>
            <a:r>
              <a:rPr lang="en-US"/>
              <a:t>“…behold, </a:t>
            </a:r>
            <a:r>
              <a:rPr lang="en-US" sz="1600"/>
              <a:t>you have sinned against the Lord, and be sure your sin will find you out” (32:23)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765564980"/>
              </p:ext>
            </p:extLst>
          </p:nvPr>
        </p:nvGraphicFramePr>
        <p:xfrm>
          <a:off x="0" y="1"/>
          <a:ext cx="9144001" cy="6857998"/>
        </p:xfrm>
        <a:graphic>
          <a:graphicData uri="http://schemas.openxmlformats.org/drawingml/2006/table">
            <a:tbl>
              <a:tblPr firstRow="1" bandRow="1">
                <a:tableStyleId>{073A0DAA-6AF3-43AB-8588-CEC1D06C72B9}</a:tableStyleId>
              </a:tblPr>
              <a:tblGrid>
                <a:gridCol w="1724149">
                  <a:extLst>
                    <a:ext uri="{9D8B030D-6E8A-4147-A177-3AD203B41FA5}">
                      <a16:colId xmlns:a16="http://schemas.microsoft.com/office/drawing/2014/main" val="20000"/>
                    </a:ext>
                  </a:extLst>
                </a:gridCol>
                <a:gridCol w="3371554">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dirty="0">
                          <a:latin typeface="Abadi MT Condensed Extra Bold" charset="0"/>
                          <a:ea typeface="Abadi MT Condensed Extra Bold" charset="0"/>
                          <a:cs typeface="Abadi MT Condensed Extra Bold" charset="0"/>
                        </a:rPr>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Creation to</a:t>
                      </a:r>
                      <a:r>
                        <a:rPr lang="en-US" sz="1300" baseline="0" dirty="0"/>
                        <a:t> the Flood</a:t>
                      </a:r>
                      <a:endParaRPr lang="en-US" sz="1300" dirty="0"/>
                    </a:p>
                  </a:txBody>
                  <a:tcPr marL="68580" marR="68580" marT="34290" marB="34290"/>
                </a:tc>
                <a:tc>
                  <a:txBody>
                    <a:bodyPr/>
                    <a:lstStyle/>
                    <a:p>
                      <a:r>
                        <a:rPr lang="en-US" sz="1300" dirty="0"/>
                        <a:t>Gen. 1-7</a:t>
                      </a:r>
                    </a:p>
                  </a:txBody>
                  <a:tcPr marL="68580" marR="68580" marT="34290" marB="34290"/>
                </a:tc>
                <a:tc>
                  <a:txBody>
                    <a:bodyPr/>
                    <a:lstStyle/>
                    <a:p>
                      <a:pPr algn="ctr"/>
                      <a:r>
                        <a:rPr lang="en-US" sz="1300" dirty="0"/>
                        <a:t>1656</a:t>
                      </a:r>
                    </a:p>
                  </a:txBody>
                  <a:tcPr marL="68580" marR="68580" marT="34290" marB="34290"/>
                </a:tc>
                <a:tc>
                  <a:txBody>
                    <a:bodyPr/>
                    <a:lstStyle/>
                    <a:p>
                      <a:r>
                        <a:rPr lang="en-US" sz="1300" dirty="0"/>
                        <a:t>Adam</a:t>
                      </a:r>
                    </a:p>
                  </a:txBody>
                  <a:tcPr marL="68580" marR="68580" marT="34290" marB="34290"/>
                </a:tc>
                <a:extLst>
                  <a:ext uri="{0D108BD9-81ED-4DB2-BD59-A6C34878D82A}">
                    <a16:rowId xmlns:a16="http://schemas.microsoft.com/office/drawing/2014/main" val="10001"/>
                  </a:ext>
                </a:extLst>
              </a:tr>
              <a:tr h="350661">
                <a:tc>
                  <a:txBody>
                    <a:bodyPr/>
                    <a:lstStyle/>
                    <a:p>
                      <a:r>
                        <a:rPr lang="en-US" sz="1300" dirty="0">
                          <a:latin typeface="Abadi MT Condensed Extra Bold" charset="0"/>
                          <a:ea typeface="Abadi MT Condensed Extra Bold" charset="0"/>
                          <a:cs typeface="Abadi MT Condensed Extra Bold" charset="0"/>
                        </a:rPr>
                        <a:t>Postdiluvian</a:t>
                      </a:r>
                    </a:p>
                  </a:txBody>
                  <a:tcPr marL="68580" marR="68580" marT="34290" marB="34290"/>
                </a:tc>
                <a:tc>
                  <a:txBody>
                    <a:bodyPr/>
                    <a:lstStyle/>
                    <a:p>
                      <a:r>
                        <a:rPr lang="en-US" sz="1300" dirty="0"/>
                        <a:t>From the flood</a:t>
                      </a:r>
                      <a:r>
                        <a:rPr lang="en-US" sz="1300" baseline="0" dirty="0"/>
                        <a:t> to call of Abraham</a:t>
                      </a:r>
                      <a:endParaRPr lang="en-US" sz="1300" dirty="0"/>
                    </a:p>
                  </a:txBody>
                  <a:tcPr marL="68580" marR="68580" marT="34290" marB="34290"/>
                </a:tc>
                <a:tc>
                  <a:txBody>
                    <a:bodyPr/>
                    <a:lstStyle/>
                    <a:p>
                      <a:r>
                        <a:rPr lang="en-US" sz="1300" dirty="0"/>
                        <a:t>Gen. 8-!1</a:t>
                      </a:r>
                    </a:p>
                  </a:txBody>
                  <a:tcPr marL="68580" marR="68580" marT="34290" marB="34290"/>
                </a:tc>
                <a:tc>
                  <a:txBody>
                    <a:bodyPr/>
                    <a:lstStyle/>
                    <a:p>
                      <a:pPr algn="ctr"/>
                      <a:r>
                        <a:rPr lang="en-US" sz="1300" dirty="0"/>
                        <a:t>427</a:t>
                      </a:r>
                    </a:p>
                  </a:txBody>
                  <a:tcPr marL="68580" marR="68580" marT="34290" marB="34290"/>
                </a:tc>
                <a:tc>
                  <a:txBody>
                    <a:bodyPr/>
                    <a:lstStyle/>
                    <a:p>
                      <a:r>
                        <a:rPr lang="en-US" sz="1300" dirty="0"/>
                        <a:t>Noah</a:t>
                      </a:r>
                    </a:p>
                  </a:txBody>
                  <a:tcPr marL="68580" marR="68580" marT="34290" marB="34290"/>
                </a:tc>
                <a:extLst>
                  <a:ext uri="{0D108BD9-81ED-4DB2-BD59-A6C34878D82A}">
                    <a16:rowId xmlns:a16="http://schemas.microsoft.com/office/drawing/2014/main" val="10002"/>
                  </a:ext>
                </a:extLst>
              </a:tr>
              <a:tr h="480969">
                <a:tc>
                  <a:txBody>
                    <a:bodyPr/>
                    <a:lstStyle/>
                    <a:p>
                      <a:r>
                        <a:rPr lang="en-US" sz="1300" dirty="0">
                          <a:latin typeface="Abadi MT Condensed Extra Bold" charset="0"/>
                          <a:ea typeface="Abadi MT Condensed Extra Bold" charset="0"/>
                          <a:cs typeface="Abadi MT Condensed Extra Bold" charset="0"/>
                        </a:rPr>
                        <a:t>Patriarchal</a:t>
                      </a:r>
                      <a:r>
                        <a:rPr lang="en-US" sz="1300" baseline="0" dirty="0">
                          <a:latin typeface="Abadi MT Condensed Extra Bold" charset="0"/>
                          <a:ea typeface="Abadi MT Condensed Extra Bold" charset="0"/>
                          <a:cs typeface="Abadi MT Condensed Extra Bold" charset="0"/>
                        </a:rPr>
                        <a:t> </a:t>
                      </a:r>
                      <a:endParaRPr lang="en-US" sz="1300"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dirty="0"/>
                        <a:t>From the call of</a:t>
                      </a:r>
                      <a:r>
                        <a:rPr lang="en-US" sz="1300" baseline="0" dirty="0"/>
                        <a:t> Abraham to Egyptian Bondage </a:t>
                      </a:r>
                      <a:endParaRPr lang="en-US" sz="1300" dirty="0"/>
                    </a:p>
                  </a:txBody>
                  <a:tcPr marL="68580" marR="68580" marT="34290" marB="34290"/>
                </a:tc>
                <a:tc>
                  <a:txBody>
                    <a:bodyPr/>
                    <a:lstStyle/>
                    <a:p>
                      <a:r>
                        <a:rPr lang="en-US" sz="1300" dirty="0"/>
                        <a:t>Gen. 12-45</a:t>
                      </a:r>
                    </a:p>
                  </a:txBody>
                  <a:tcPr marL="68580" marR="68580" marT="34290" marB="34290"/>
                </a:tc>
                <a:tc>
                  <a:txBody>
                    <a:bodyPr/>
                    <a:lstStyle/>
                    <a:p>
                      <a:pPr algn="ctr"/>
                      <a:r>
                        <a:rPr lang="en-US" sz="1300" dirty="0"/>
                        <a:t>215</a:t>
                      </a:r>
                    </a:p>
                  </a:txBody>
                  <a:tcPr marL="68580" marR="68580" marT="34290" marB="34290"/>
                </a:tc>
                <a:tc>
                  <a:txBody>
                    <a:bodyPr/>
                    <a:lstStyle/>
                    <a:p>
                      <a:r>
                        <a:rPr lang="en-US" sz="1300" dirty="0"/>
                        <a:t>Abraham</a:t>
                      </a:r>
                    </a:p>
                  </a:txBody>
                  <a:tcPr marL="68580" marR="68580" marT="34290" marB="34290"/>
                </a:tc>
                <a:extLst>
                  <a:ext uri="{0D108BD9-81ED-4DB2-BD59-A6C34878D82A}">
                    <a16:rowId xmlns:a16="http://schemas.microsoft.com/office/drawing/2014/main" val="10003"/>
                  </a:ext>
                </a:extLst>
              </a:tr>
              <a:tr h="350661">
                <a:tc>
                  <a:txBody>
                    <a:bodyPr/>
                    <a:lstStyle/>
                    <a:p>
                      <a:r>
                        <a:rPr lang="en-US" sz="1300" b="1" dirty="0">
                          <a:latin typeface="Abadi MT Condensed Extra Bold" charset="0"/>
                          <a:ea typeface="Abadi MT Condensed Extra Bold" charset="0"/>
                          <a:cs typeface="Abadi MT Condensed Extra Bold" charset="0"/>
                        </a:rPr>
                        <a:t>Egyptian Bondage</a:t>
                      </a:r>
                    </a:p>
                  </a:txBody>
                  <a:tcPr marL="68580" marR="68580" marT="34290" marB="34290">
                    <a:solidFill>
                      <a:srgbClr val="FFFF00"/>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rgbClr val="FFFF00"/>
                    </a:solidFill>
                  </a:tcPr>
                </a:tc>
                <a:tc>
                  <a:txBody>
                    <a:bodyPr/>
                    <a:lstStyle/>
                    <a:p>
                      <a:r>
                        <a:rPr lang="en-US" sz="1300" b="1" dirty="0"/>
                        <a:t>Gen.</a:t>
                      </a:r>
                      <a:r>
                        <a:rPr lang="en-US" sz="1300" b="1" baseline="0" dirty="0"/>
                        <a:t> 46-Ex. 11</a:t>
                      </a:r>
                      <a:endParaRPr lang="en-US" sz="1300" b="1" dirty="0"/>
                    </a:p>
                  </a:txBody>
                  <a:tcPr marL="68580" marR="68580" marT="34290" marB="34290">
                    <a:solidFill>
                      <a:srgbClr val="FFFF00"/>
                    </a:solidFill>
                  </a:tcPr>
                </a:tc>
                <a:tc>
                  <a:txBody>
                    <a:bodyPr/>
                    <a:lstStyle/>
                    <a:p>
                      <a:pPr algn="ctr"/>
                      <a:r>
                        <a:rPr lang="en-US" sz="1300" b="1" dirty="0"/>
                        <a:t>215</a:t>
                      </a:r>
                    </a:p>
                  </a:txBody>
                  <a:tcPr marL="68580" marR="68580" marT="34290" marB="34290">
                    <a:solidFill>
                      <a:srgbClr val="FFFF00"/>
                    </a:solidFill>
                  </a:tcPr>
                </a:tc>
                <a:tc>
                  <a:txBody>
                    <a:bodyPr/>
                    <a:lstStyle/>
                    <a:p>
                      <a:r>
                        <a:rPr lang="en-US" sz="1300" b="1" dirty="0"/>
                        <a:t>Joseph</a:t>
                      </a:r>
                    </a:p>
                  </a:txBody>
                  <a:tcPr marL="68580" marR="68580" marT="34290" marB="34290">
                    <a:solidFill>
                      <a:srgbClr val="FFFF00"/>
                    </a:solidFill>
                  </a:tcPr>
                </a:tc>
                <a:extLst>
                  <a:ext uri="{0D108BD9-81ED-4DB2-BD59-A6C34878D82A}">
                    <a16:rowId xmlns:a16="http://schemas.microsoft.com/office/drawing/2014/main" val="10004"/>
                  </a:ext>
                </a:extLst>
              </a:tr>
              <a:tr h="512508">
                <a:tc>
                  <a:txBody>
                    <a:bodyPr/>
                    <a:lstStyle/>
                    <a:p>
                      <a:r>
                        <a:rPr lang="en-US" sz="1400" b="1" dirty="0">
                          <a:latin typeface="Abadi MT Condensed Extra Bold" charset="0"/>
                          <a:ea typeface="Abadi MT Condensed Extra Bold" charset="0"/>
                          <a:cs typeface="Abadi MT Condensed Extra Bold" charset="0"/>
                        </a:rPr>
                        <a:t>Wilderness Wanderings</a:t>
                      </a:r>
                    </a:p>
                  </a:txBody>
                  <a:tcPr marL="68580" marR="68580" marT="34290" marB="34290">
                    <a:solidFill>
                      <a:srgbClr val="FFFF00"/>
                    </a:solidFill>
                  </a:tcPr>
                </a:tc>
                <a:tc>
                  <a:txBody>
                    <a:bodyPr/>
                    <a:lstStyle/>
                    <a:p>
                      <a:r>
                        <a:rPr lang="en-US" sz="1400" b="1" dirty="0"/>
                        <a:t>From Exodus to crossing of the Jordan</a:t>
                      </a:r>
                    </a:p>
                  </a:txBody>
                  <a:tcPr marL="68580" marR="68580" marT="34290" marB="34290">
                    <a:solidFill>
                      <a:srgbClr val="FFFF00"/>
                    </a:solidFill>
                  </a:tcPr>
                </a:tc>
                <a:tc>
                  <a:txBody>
                    <a:bodyPr/>
                    <a:lstStyle/>
                    <a:p>
                      <a:r>
                        <a:rPr lang="en-US" sz="1400" b="1" dirty="0"/>
                        <a:t>Ex.</a:t>
                      </a:r>
                      <a:r>
                        <a:rPr lang="en-US" sz="1400" b="1" baseline="0" dirty="0"/>
                        <a:t> 12-Deut. 34</a:t>
                      </a:r>
                      <a:endParaRPr lang="en-US" sz="1400" b="1" dirty="0"/>
                    </a:p>
                  </a:txBody>
                  <a:tcPr marL="68580" marR="68580" marT="34290" marB="34290">
                    <a:solidFill>
                      <a:srgbClr val="FFFF00"/>
                    </a:solidFill>
                  </a:tcPr>
                </a:tc>
                <a:tc>
                  <a:txBody>
                    <a:bodyPr/>
                    <a:lstStyle/>
                    <a:p>
                      <a:pPr algn="ctr"/>
                      <a:r>
                        <a:rPr lang="en-US" sz="1400" b="1" dirty="0"/>
                        <a:t>40</a:t>
                      </a:r>
                    </a:p>
                  </a:txBody>
                  <a:tcPr marL="68580" marR="68580" marT="34290" marB="34290">
                    <a:solidFill>
                      <a:srgbClr val="FFFF00"/>
                    </a:solidFill>
                  </a:tcPr>
                </a:tc>
                <a:tc>
                  <a:txBody>
                    <a:bodyPr/>
                    <a:lstStyle/>
                    <a:p>
                      <a:r>
                        <a:rPr lang="en-US" sz="1400" b="1" dirty="0"/>
                        <a:t>Moses</a:t>
                      </a:r>
                    </a:p>
                  </a:txBody>
                  <a:tcPr marL="68580" marR="68580" marT="34290" marB="34290">
                    <a:solidFill>
                      <a:srgbClr val="FFFF00"/>
                    </a:solidFill>
                  </a:tcPr>
                </a:tc>
                <a:extLst>
                  <a:ext uri="{0D108BD9-81ED-4DB2-BD59-A6C34878D82A}">
                    <a16:rowId xmlns:a16="http://schemas.microsoft.com/office/drawing/2014/main" val="10005"/>
                  </a:ext>
                </a:extLst>
              </a:tr>
              <a:tr h="350661">
                <a:tc>
                  <a:txBody>
                    <a:bodyPr/>
                    <a:lstStyle/>
                    <a:p>
                      <a:r>
                        <a:rPr lang="en-US" sz="1300" dirty="0">
                          <a:latin typeface="Abadi MT Condensed Extra Bold" charset="0"/>
                          <a:ea typeface="Abadi MT Condensed Extra Bold" charset="0"/>
                          <a:cs typeface="Abadi MT Condensed Extra Bold" charset="0"/>
                        </a:rPr>
                        <a:t>Conquest of Canaan</a:t>
                      </a:r>
                    </a:p>
                  </a:txBody>
                  <a:tcPr marL="68580" marR="68580" marT="34290" marB="34290"/>
                </a:tc>
                <a:tc>
                  <a:txBody>
                    <a:bodyPr/>
                    <a:lstStyle/>
                    <a:p>
                      <a:r>
                        <a:rPr lang="en-US" sz="1300" dirty="0"/>
                        <a:t>From crossing of Jordan</a:t>
                      </a:r>
                      <a:r>
                        <a:rPr lang="en-US" sz="1300" baseline="0" dirty="0"/>
                        <a:t> to Joshua’s death</a:t>
                      </a:r>
                      <a:endParaRPr lang="en-US" sz="1300" dirty="0"/>
                    </a:p>
                  </a:txBody>
                  <a:tcPr marL="68580" marR="68580" marT="34290" marB="34290"/>
                </a:tc>
                <a:tc>
                  <a:txBody>
                    <a:bodyPr/>
                    <a:lstStyle/>
                    <a:p>
                      <a:r>
                        <a:rPr lang="en-US" sz="1300" dirty="0"/>
                        <a:t>Josh. 1-24</a:t>
                      </a:r>
                    </a:p>
                  </a:txBody>
                  <a:tcPr marL="68580" marR="68580" marT="34290" marB="34290"/>
                </a:tc>
                <a:tc>
                  <a:txBody>
                    <a:bodyPr/>
                    <a:lstStyle/>
                    <a:p>
                      <a:pPr algn="ctr"/>
                      <a:r>
                        <a:rPr lang="en-US" sz="1300" dirty="0"/>
                        <a:t>51</a:t>
                      </a:r>
                    </a:p>
                  </a:txBody>
                  <a:tcPr marL="68580" marR="68580" marT="34290" marB="34290"/>
                </a:tc>
                <a:tc>
                  <a:txBody>
                    <a:bodyPr/>
                    <a:lstStyle/>
                    <a:p>
                      <a:r>
                        <a:rPr lang="en-US" sz="1300" dirty="0"/>
                        <a:t>Joshua</a:t>
                      </a:r>
                    </a:p>
                  </a:txBody>
                  <a:tcPr marL="68580" marR="68580" marT="34290" marB="34290"/>
                </a:tc>
                <a:extLst>
                  <a:ext uri="{0D108BD9-81ED-4DB2-BD59-A6C34878D82A}">
                    <a16:rowId xmlns:a16="http://schemas.microsoft.com/office/drawing/2014/main" val="10006"/>
                  </a:ext>
                </a:extLst>
              </a:tr>
              <a:tr h="350661">
                <a:tc>
                  <a:txBody>
                    <a:bodyPr/>
                    <a:lstStyle/>
                    <a:p>
                      <a:r>
                        <a:rPr lang="en-US" sz="1300" dirty="0">
                          <a:latin typeface="Abadi MT Condensed Extra Bold" charset="0"/>
                          <a:ea typeface="Abadi MT Condensed Extra Bold" charset="0"/>
                          <a:cs typeface="Abadi MT Condensed Extra Bold" charset="0"/>
                        </a:rPr>
                        <a:t>Judges</a:t>
                      </a:r>
                    </a:p>
                  </a:txBody>
                  <a:tcPr marL="68580" marR="68580" marT="34290" marB="34290"/>
                </a:tc>
                <a:tc>
                  <a:txBody>
                    <a:bodyPr/>
                    <a:lstStyle/>
                    <a:p>
                      <a:r>
                        <a:rPr lang="en-US" sz="1300" dirty="0"/>
                        <a:t>From Joshua to King Saul</a:t>
                      </a:r>
                    </a:p>
                  </a:txBody>
                  <a:tcPr marL="68580" marR="68580" marT="34290" marB="34290"/>
                </a:tc>
                <a:tc>
                  <a:txBody>
                    <a:bodyPr/>
                    <a:lstStyle/>
                    <a:p>
                      <a:r>
                        <a:rPr lang="en-US" sz="1300" dirty="0"/>
                        <a:t>Ju,</a:t>
                      </a:r>
                      <a:r>
                        <a:rPr lang="en-US" sz="1300" baseline="0" dirty="0"/>
                        <a:t> Ruth, 1 Sa. 1-9</a:t>
                      </a:r>
                      <a:endParaRPr lang="en-US" sz="1300" dirty="0"/>
                    </a:p>
                  </a:txBody>
                  <a:tcPr marL="68580" marR="68580" marT="34290" marB="34290"/>
                </a:tc>
                <a:tc>
                  <a:txBody>
                    <a:bodyPr/>
                    <a:lstStyle/>
                    <a:p>
                      <a:pPr algn="ctr"/>
                      <a:r>
                        <a:rPr lang="en-US" sz="1300" dirty="0"/>
                        <a:t>305</a:t>
                      </a:r>
                    </a:p>
                  </a:txBody>
                  <a:tcPr marL="68580" marR="68580" marT="34290" marB="34290"/>
                </a:tc>
                <a:tc>
                  <a:txBody>
                    <a:bodyPr/>
                    <a:lstStyle/>
                    <a:p>
                      <a:r>
                        <a:rPr lang="en-US" sz="1300" dirty="0"/>
                        <a:t>Samuel</a:t>
                      </a:r>
                    </a:p>
                  </a:txBody>
                  <a:tcPr marL="68580" marR="68580" marT="34290" marB="34290"/>
                </a:tc>
                <a:extLst>
                  <a:ext uri="{0D108BD9-81ED-4DB2-BD59-A6C34878D82A}">
                    <a16:rowId xmlns:a16="http://schemas.microsoft.com/office/drawing/2014/main" val="10007"/>
                  </a:ext>
                </a:extLst>
              </a:tr>
              <a:tr h="480969">
                <a:tc>
                  <a:txBody>
                    <a:bodyPr/>
                    <a:lstStyle/>
                    <a:p>
                      <a:r>
                        <a:rPr lang="en-US" sz="1300" dirty="0">
                          <a:latin typeface="Abadi MT Condensed Extra Bold" charset="0"/>
                          <a:ea typeface="Abadi MT Condensed Extra Bold" charset="0"/>
                          <a:cs typeface="Abadi MT Condensed Extra Bold" charset="0"/>
                        </a:rPr>
                        <a:t>The United Kingdom</a:t>
                      </a:r>
                    </a:p>
                  </a:txBody>
                  <a:tcPr marL="68580" marR="68580" marT="34290" marB="34290"/>
                </a:tc>
                <a:tc>
                  <a:txBody>
                    <a:bodyPr/>
                    <a:lstStyle/>
                    <a:p>
                      <a:r>
                        <a:rPr lang="en-US" sz="1300" dirty="0"/>
                        <a:t>From</a:t>
                      </a:r>
                      <a:r>
                        <a:rPr lang="en-US" sz="1300" baseline="0" dirty="0"/>
                        <a:t> origin of kingdom to its division</a:t>
                      </a:r>
                      <a:endParaRPr lang="en-US" sz="1300" dirty="0"/>
                    </a:p>
                  </a:txBody>
                  <a:tcPr marL="68580" marR="68580" marT="34290" marB="34290"/>
                </a:tc>
                <a:tc>
                  <a:txBody>
                    <a:bodyPr/>
                    <a:lstStyle/>
                    <a:p>
                      <a:r>
                        <a:rPr lang="en-US" sz="1300" dirty="0"/>
                        <a:t>1 Sa. 9-1 Ki. 11; 1 Chr. 10, 2 Chr. 9</a:t>
                      </a:r>
                    </a:p>
                  </a:txBody>
                  <a:tcPr marL="68580" marR="68580" marT="34290" marB="34290"/>
                </a:tc>
                <a:tc>
                  <a:txBody>
                    <a:bodyPr/>
                    <a:lstStyle/>
                    <a:p>
                      <a:pPr algn="ctr"/>
                      <a:r>
                        <a:rPr lang="en-US" sz="1300" dirty="0"/>
                        <a:t>120</a:t>
                      </a:r>
                    </a:p>
                  </a:txBody>
                  <a:tcPr marL="68580" marR="68580" marT="34290" marB="34290"/>
                </a:tc>
                <a:tc>
                  <a:txBody>
                    <a:bodyPr/>
                    <a:lstStyle/>
                    <a:p>
                      <a:r>
                        <a:rPr lang="en-US" sz="1300" dirty="0"/>
                        <a:t>David</a:t>
                      </a:r>
                    </a:p>
                  </a:txBody>
                  <a:tcPr marL="68580" marR="68580" marT="34290" marB="34290"/>
                </a:tc>
                <a:extLst>
                  <a:ext uri="{0D108BD9-81ED-4DB2-BD59-A6C34878D82A}">
                    <a16:rowId xmlns:a16="http://schemas.microsoft.com/office/drawing/2014/main" val="10008"/>
                  </a:ext>
                </a:extLst>
              </a:tr>
              <a:tr h="544730">
                <a:tc>
                  <a:txBody>
                    <a:bodyPr/>
                    <a:lstStyle/>
                    <a:p>
                      <a:r>
                        <a:rPr lang="en-US" sz="1300" dirty="0">
                          <a:latin typeface="Abadi MT Condensed Extra Bold" charset="0"/>
                          <a:ea typeface="Abadi MT Condensed Extra Bold" charset="0"/>
                          <a:cs typeface="Abadi MT Condensed Extra Bold" charset="0"/>
                        </a:rPr>
                        <a:t>The Divided Kingdom</a:t>
                      </a:r>
                    </a:p>
                  </a:txBody>
                  <a:tcPr marL="68580" marR="68580" marT="34290" marB="34290"/>
                </a:tc>
                <a:tc>
                  <a:txBody>
                    <a:bodyPr/>
                    <a:lstStyle/>
                    <a:p>
                      <a:r>
                        <a:rPr lang="en-US" sz="1300" dirty="0"/>
                        <a:t>From</a:t>
                      </a:r>
                      <a:r>
                        <a:rPr lang="en-US" sz="1300" baseline="0" dirty="0"/>
                        <a:t> the division to the fall of Israel</a:t>
                      </a:r>
                      <a:endParaRPr lang="en-US" sz="1300" dirty="0"/>
                    </a:p>
                  </a:txBody>
                  <a:tcPr marL="68580" marR="68580" marT="34290" marB="34290"/>
                </a:tc>
                <a:tc>
                  <a:txBody>
                    <a:bodyPr/>
                    <a:lstStyle/>
                    <a:p>
                      <a:r>
                        <a:rPr lang="en-US" sz="1300" dirty="0"/>
                        <a:t>1 Ki. 12-2 Ki. 20; 2 Chr. 10-32</a:t>
                      </a:r>
                    </a:p>
                  </a:txBody>
                  <a:tcPr marL="68580" marR="68580" marT="34290" marB="34290"/>
                </a:tc>
                <a:tc>
                  <a:txBody>
                    <a:bodyPr/>
                    <a:lstStyle/>
                    <a:p>
                      <a:pPr algn="ctr"/>
                      <a:r>
                        <a:rPr lang="en-US" sz="1300" dirty="0"/>
                        <a:t>253</a:t>
                      </a:r>
                    </a:p>
                  </a:txBody>
                  <a:tcPr marL="68580" marR="68580" marT="34290" marB="34290"/>
                </a:tc>
                <a:tc>
                  <a:txBody>
                    <a:bodyPr/>
                    <a:lstStyle/>
                    <a:p>
                      <a:r>
                        <a:rPr lang="en-US" sz="1300" dirty="0"/>
                        <a:t>Elijah</a:t>
                      </a:r>
                    </a:p>
                  </a:txBody>
                  <a:tcPr marL="68580" marR="68580" marT="34290" marB="34290"/>
                </a:tc>
                <a:extLst>
                  <a:ext uri="{0D108BD9-81ED-4DB2-BD59-A6C34878D82A}">
                    <a16:rowId xmlns:a16="http://schemas.microsoft.com/office/drawing/2014/main" val="10009"/>
                  </a:ext>
                </a:extLst>
              </a:tr>
              <a:tr h="364096">
                <a:tc>
                  <a:txBody>
                    <a:bodyPr/>
                    <a:lstStyle/>
                    <a:p>
                      <a:r>
                        <a:rPr lang="en-US" sz="1300" dirty="0">
                          <a:latin typeface="Abadi MT Condensed Extra Bold" charset="0"/>
                          <a:ea typeface="Abadi MT Condensed Extra Bold" charset="0"/>
                          <a:cs typeface="Abadi MT Condensed Extra Bold" charset="0"/>
                        </a:rPr>
                        <a:t>Judah Alone</a:t>
                      </a:r>
                    </a:p>
                  </a:txBody>
                  <a:tcPr marL="68580" marR="68580" marT="34290" marB="34290"/>
                </a:tc>
                <a:tc>
                  <a:txBody>
                    <a:bodyPr/>
                    <a:lstStyle/>
                    <a:p>
                      <a:r>
                        <a:rPr lang="en-US" sz="1300" dirty="0"/>
                        <a:t>From fall of Israel</a:t>
                      </a:r>
                      <a:r>
                        <a:rPr lang="en-US" sz="1300" baseline="0" dirty="0"/>
                        <a:t> to the fall of Judah</a:t>
                      </a:r>
                      <a:endParaRPr lang="en-US" sz="1300" dirty="0"/>
                    </a:p>
                  </a:txBody>
                  <a:tcPr marL="68580" marR="68580" marT="34290" marB="34290"/>
                </a:tc>
                <a:tc>
                  <a:txBody>
                    <a:bodyPr/>
                    <a:lstStyle/>
                    <a:p>
                      <a:r>
                        <a:rPr lang="en-US" sz="1300" dirty="0"/>
                        <a:t>2 Ki. 21-25; 2 Chr. 10-32</a:t>
                      </a:r>
                    </a:p>
                  </a:txBody>
                  <a:tcPr marL="68580" marR="68580" marT="34290" marB="34290"/>
                </a:tc>
                <a:tc>
                  <a:txBody>
                    <a:bodyPr/>
                    <a:lstStyle/>
                    <a:p>
                      <a:pPr algn="ctr"/>
                      <a:r>
                        <a:rPr lang="en-US" sz="1300" dirty="0"/>
                        <a:t>125</a:t>
                      </a:r>
                    </a:p>
                  </a:txBody>
                  <a:tcPr marL="68580" marR="68580" marT="34290" marB="34290"/>
                </a:tc>
                <a:tc>
                  <a:txBody>
                    <a:bodyPr/>
                    <a:lstStyle/>
                    <a:p>
                      <a:r>
                        <a:rPr lang="en-US" sz="1300" dirty="0"/>
                        <a:t>Josiah</a:t>
                      </a:r>
                    </a:p>
                  </a:txBody>
                  <a:tcPr marL="68580" marR="68580" marT="34290" marB="34290"/>
                </a:tc>
                <a:extLst>
                  <a:ext uri="{0D108BD9-81ED-4DB2-BD59-A6C34878D82A}">
                    <a16:rowId xmlns:a16="http://schemas.microsoft.com/office/drawing/2014/main" val="10010"/>
                  </a:ext>
                </a:extLst>
              </a:tr>
              <a:tr h="392448">
                <a:tc>
                  <a:txBody>
                    <a:bodyPr/>
                    <a:lstStyle/>
                    <a:p>
                      <a:r>
                        <a:rPr lang="en-US" sz="1300" dirty="0">
                          <a:latin typeface="Abadi MT Condensed Extra Bold" charset="0"/>
                          <a:ea typeface="Abadi MT Condensed Extra Bold" charset="0"/>
                          <a:cs typeface="Abadi MT Condensed Extra Bold" charset="0"/>
                        </a:rPr>
                        <a:t>Babylonian Captivity</a:t>
                      </a:r>
                    </a:p>
                  </a:txBody>
                  <a:tcPr marL="68580" marR="68580" marT="34290" marB="34290"/>
                </a:tc>
                <a:tc>
                  <a:txBody>
                    <a:bodyPr/>
                    <a:lstStyle/>
                    <a:p>
                      <a:r>
                        <a:rPr lang="en-US" sz="1300" dirty="0"/>
                        <a:t>From the fall of Judah to</a:t>
                      </a:r>
                      <a:r>
                        <a:rPr lang="en-US" sz="1300" baseline="0" dirty="0"/>
                        <a:t> the return</a:t>
                      </a:r>
                      <a:endParaRPr lang="en-US" sz="1300" dirty="0"/>
                    </a:p>
                  </a:txBody>
                  <a:tcPr marL="68580" marR="68580" marT="34290" marB="34290"/>
                </a:tc>
                <a:tc>
                  <a:txBody>
                    <a:bodyPr/>
                    <a:lstStyle/>
                    <a:p>
                      <a:r>
                        <a:rPr lang="en-US" sz="1300" dirty="0"/>
                        <a:t>2 Ki. 25-8- 21;</a:t>
                      </a:r>
                      <a:r>
                        <a:rPr lang="en-US" sz="1300" baseline="0" dirty="0"/>
                        <a:t> Dan. 1-6</a:t>
                      </a:r>
                      <a:endParaRPr lang="en-US" sz="1300" dirty="0"/>
                    </a:p>
                  </a:txBody>
                  <a:tcPr marL="68580" marR="68580" marT="34290" marB="34290"/>
                </a:tc>
                <a:tc>
                  <a:txBody>
                    <a:bodyPr/>
                    <a:lstStyle/>
                    <a:p>
                      <a:pPr algn="ctr"/>
                      <a:r>
                        <a:rPr lang="en-US" sz="1300" dirty="0"/>
                        <a:t>70</a:t>
                      </a:r>
                    </a:p>
                  </a:txBody>
                  <a:tcPr marL="68580" marR="68580" marT="34290" marB="34290"/>
                </a:tc>
                <a:tc>
                  <a:txBody>
                    <a:bodyPr/>
                    <a:lstStyle/>
                    <a:p>
                      <a:r>
                        <a:rPr lang="en-US" sz="1300"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dirty="0">
                          <a:latin typeface="Abadi MT Condensed Extra Bold" charset="0"/>
                          <a:ea typeface="Abadi MT Condensed Extra Bold" charset="0"/>
                          <a:cs typeface="Abadi MT Condensed Extra Bold" charset="0"/>
                        </a:rPr>
                        <a:t>Restoration of the Jews</a:t>
                      </a:r>
                    </a:p>
                  </a:txBody>
                  <a:tcPr marL="68580" marR="68580" marT="34290" marB="34290"/>
                </a:tc>
                <a:tc>
                  <a:txBody>
                    <a:bodyPr/>
                    <a:lstStyle/>
                    <a:p>
                      <a:r>
                        <a:rPr lang="en-US" sz="1300" dirty="0"/>
                        <a:t>From</a:t>
                      </a:r>
                      <a:r>
                        <a:rPr lang="en-US" sz="1300" baseline="0" dirty="0"/>
                        <a:t> the return to end of OT history</a:t>
                      </a:r>
                      <a:endParaRPr lang="en-US" sz="1300" dirty="0"/>
                    </a:p>
                  </a:txBody>
                  <a:tcPr marL="68580" marR="68580" marT="34290" marB="34290"/>
                </a:tc>
                <a:tc>
                  <a:txBody>
                    <a:bodyPr/>
                    <a:lstStyle/>
                    <a:p>
                      <a:r>
                        <a:rPr lang="en-US" sz="1300" dirty="0"/>
                        <a:t>Ezra, Nehemiah</a:t>
                      </a:r>
                    </a:p>
                  </a:txBody>
                  <a:tcPr marL="68580" marR="68580" marT="34290" marB="34290"/>
                </a:tc>
                <a:tc>
                  <a:txBody>
                    <a:bodyPr/>
                    <a:lstStyle/>
                    <a:p>
                      <a:pPr algn="ctr"/>
                      <a:r>
                        <a:rPr lang="en-US" sz="1300" dirty="0"/>
                        <a:t>92</a:t>
                      </a:r>
                    </a:p>
                  </a:txBody>
                  <a:tcPr marL="68580" marR="68580" marT="34290" marB="34290"/>
                </a:tc>
                <a:tc>
                  <a:txBody>
                    <a:bodyPr/>
                    <a:lstStyle/>
                    <a:p>
                      <a:r>
                        <a:rPr lang="en-US" sz="1300" dirty="0"/>
                        <a:t>Ezra</a:t>
                      </a:r>
                    </a:p>
                  </a:txBody>
                  <a:tcPr marL="68580" marR="68580" marT="34290" marB="34290"/>
                </a:tc>
                <a:extLst>
                  <a:ext uri="{0D108BD9-81ED-4DB2-BD59-A6C34878D82A}">
                    <a16:rowId xmlns:a16="http://schemas.microsoft.com/office/drawing/2014/main" val="10012"/>
                  </a:ext>
                </a:extLst>
              </a:tr>
              <a:tr h="555140">
                <a:tc>
                  <a:txBody>
                    <a:bodyPr/>
                    <a:lstStyle/>
                    <a:p>
                      <a:r>
                        <a:rPr lang="en-US" sz="1300" dirty="0">
                          <a:latin typeface="Abadi MT Condensed Extra Bold" charset="0"/>
                          <a:ea typeface="Abadi MT Condensed Extra Bold" charset="0"/>
                          <a:cs typeface="Abadi MT Condensed Extra Bold" charset="0"/>
                        </a:rPr>
                        <a:t>Between the Testaments</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t>From end</a:t>
                      </a:r>
                      <a:r>
                        <a:rPr lang="en-US" sz="1300" baseline="0" dirty="0"/>
                        <a:t> of OT to the beginning of the NT</a:t>
                      </a:r>
                      <a:endParaRPr lang="en-US" sz="1300" dirty="0"/>
                    </a:p>
                    <a:p>
                      <a:endParaRPr lang="en-US" sz="600" dirty="0"/>
                    </a:p>
                  </a:txBody>
                  <a:tcPr marL="68580" marR="68580" marT="34290" marB="34290"/>
                </a:tc>
                <a:tc>
                  <a:txBody>
                    <a:bodyPr/>
                    <a:lstStyle/>
                    <a:p>
                      <a:r>
                        <a:rPr lang="en-US" sz="1300" dirty="0"/>
                        <a:t>None</a:t>
                      </a:r>
                    </a:p>
                  </a:txBody>
                  <a:tcPr marL="68580" marR="68580" marT="34290" marB="34290"/>
                </a:tc>
                <a:tc>
                  <a:txBody>
                    <a:bodyPr/>
                    <a:lstStyle/>
                    <a:p>
                      <a:pPr algn="ctr"/>
                      <a:r>
                        <a:rPr lang="en-US" sz="1300" dirty="0"/>
                        <a:t>400</a:t>
                      </a:r>
                    </a:p>
                  </a:txBody>
                  <a:tcPr marL="68580" marR="68580" marT="34290" marB="34290"/>
                </a:tc>
                <a:tc>
                  <a:txBody>
                    <a:bodyPr/>
                    <a:lstStyle/>
                    <a:p>
                      <a:r>
                        <a:rPr lang="en-US" sz="1300" dirty="0"/>
                        <a:t>Judas </a:t>
                      </a:r>
                      <a:r>
                        <a:rPr lang="en-US" sz="1300" dirty="0" err="1"/>
                        <a:t>Maccabe</a:t>
                      </a:r>
                      <a:endParaRPr lang="en-US" sz="1300"/>
                    </a:p>
                  </a:txBody>
                  <a:tcPr marL="68580" marR="68580" marT="34290" marB="34290"/>
                </a:tc>
                <a:extLst>
                  <a:ext uri="{0D108BD9-81ED-4DB2-BD59-A6C34878D82A}">
                    <a16:rowId xmlns:a16="http://schemas.microsoft.com/office/drawing/2014/main" val="10013"/>
                  </a:ext>
                </a:extLst>
              </a:tr>
              <a:tr h="350661">
                <a:tc>
                  <a:txBody>
                    <a:bodyPr/>
                    <a:lstStyle/>
                    <a:p>
                      <a:r>
                        <a:rPr lang="en-US" sz="1300">
                          <a:latin typeface="Abadi MT Condensed Extra Bold" charset="0"/>
                          <a:ea typeface="Abadi MT Condensed Extra Bold" charset="0"/>
                          <a:cs typeface="Abadi MT Condensed Extra Bold" charset="0"/>
                        </a:rPr>
                        <a:t>Life of Christ</a:t>
                      </a:r>
                    </a:p>
                  </a:txBody>
                  <a:tcPr marL="68580" marR="68580" marT="34290" marB="34290"/>
                </a:tc>
                <a:tc>
                  <a:txBody>
                    <a:bodyPr/>
                    <a:lstStyle/>
                    <a:p>
                      <a:r>
                        <a:rPr lang="en-US" sz="1300"/>
                        <a:t>From birth of Jesus to ascension</a:t>
                      </a:r>
                    </a:p>
                  </a:txBody>
                  <a:tcPr marL="68580" marR="68580" marT="34290" marB="34290"/>
                </a:tc>
                <a:tc>
                  <a:txBody>
                    <a:bodyPr/>
                    <a:lstStyle/>
                    <a:p>
                      <a:r>
                        <a:rPr lang="en-US" sz="1300"/>
                        <a:t>Mt-Jhn 21; Acts1</a:t>
                      </a:r>
                    </a:p>
                  </a:txBody>
                  <a:tcPr marL="68580" marR="68580" marT="34290" marB="34290"/>
                </a:tc>
                <a:tc>
                  <a:txBody>
                    <a:bodyPr/>
                    <a:lstStyle/>
                    <a:p>
                      <a:pPr algn="ctr"/>
                      <a:r>
                        <a:rPr lang="en-US" sz="1300"/>
                        <a:t>34</a:t>
                      </a:r>
                    </a:p>
                  </a:txBody>
                  <a:tcPr marL="68580" marR="68580" marT="34290" marB="34290"/>
                </a:tc>
                <a:tc>
                  <a:txBody>
                    <a:bodyPr/>
                    <a:lstStyle/>
                    <a:p>
                      <a:r>
                        <a:rPr lang="en-US" sz="130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a:latin typeface="Abadi MT Condensed Extra Bold" charset="0"/>
                          <a:ea typeface="Abadi MT Condensed Extra Bold" charset="0"/>
                          <a:cs typeface="Abadi MT Condensed Extra Bold" charset="0"/>
                        </a:rPr>
                        <a:t>The Church</a:t>
                      </a:r>
                    </a:p>
                  </a:txBody>
                  <a:tcPr marL="68580" marR="68580" marT="34290" marB="34290"/>
                </a:tc>
                <a:tc>
                  <a:txBody>
                    <a:bodyPr/>
                    <a:lstStyle/>
                    <a:p>
                      <a:r>
                        <a:rPr lang="en-US" sz="1300"/>
                        <a:t>From ascension to death of Paul (96 AD approx.)</a:t>
                      </a:r>
                    </a:p>
                  </a:txBody>
                  <a:tcPr marL="68580" marR="68580" marT="34290" marB="34290"/>
                </a:tc>
                <a:tc>
                  <a:txBody>
                    <a:bodyPr/>
                    <a:lstStyle/>
                    <a:p>
                      <a:r>
                        <a:rPr lang="en-US" sz="1300"/>
                        <a:t>Acts 2-Revelation</a:t>
                      </a:r>
                    </a:p>
                  </a:txBody>
                  <a:tcPr marL="68580" marR="68580" marT="34290" marB="34290"/>
                </a:tc>
                <a:tc>
                  <a:txBody>
                    <a:bodyPr/>
                    <a:lstStyle/>
                    <a:p>
                      <a:pPr algn="ctr"/>
                      <a:r>
                        <a:rPr lang="en-US" sz="1300"/>
                        <a:t>70</a:t>
                      </a:r>
                    </a:p>
                  </a:txBody>
                  <a:tcPr marL="68580" marR="68580" marT="34290" marB="34290"/>
                </a:tc>
                <a:tc>
                  <a:txBody>
                    <a:bodyPr/>
                    <a:lstStyle/>
                    <a:p>
                      <a:r>
                        <a:rPr lang="en-US" sz="130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002011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Pentateuch</a:t>
            </a:r>
          </a:p>
        </p:txBody>
      </p:sp>
      <p:graphicFrame>
        <p:nvGraphicFramePr>
          <p:cNvPr id="4" name="Content Placeholder 3"/>
          <p:cNvGraphicFramePr>
            <a:graphicFrameLocks noGrp="1"/>
          </p:cNvGraphicFramePr>
          <p:nvPr>
            <p:ph idx="1"/>
          </p:nvPr>
        </p:nvGraphicFramePr>
        <p:xfrm>
          <a:off x="0" y="1447800"/>
          <a:ext cx="9144000" cy="5410200"/>
        </p:xfrm>
        <a:graphic>
          <a:graphicData uri="http://schemas.openxmlformats.org/drawingml/2006/table">
            <a:tbl>
              <a:tblPr firstRow="1" bandRow="1">
                <a:tableStyleId>{5C22544A-7EE6-4342-B048-85BDC9FD1C3A}</a:tableStyleId>
              </a:tblPr>
              <a:tblGrid>
                <a:gridCol w="3035300">
                  <a:extLst>
                    <a:ext uri="{9D8B030D-6E8A-4147-A177-3AD203B41FA5}">
                      <a16:colId xmlns:a16="http://schemas.microsoft.com/office/drawing/2014/main" val="20000"/>
                    </a:ext>
                  </a:extLst>
                </a:gridCol>
                <a:gridCol w="3035300">
                  <a:extLst>
                    <a:ext uri="{9D8B030D-6E8A-4147-A177-3AD203B41FA5}">
                      <a16:colId xmlns:a16="http://schemas.microsoft.com/office/drawing/2014/main" val="20001"/>
                    </a:ext>
                  </a:extLst>
                </a:gridCol>
                <a:gridCol w="3073400">
                  <a:extLst>
                    <a:ext uri="{9D8B030D-6E8A-4147-A177-3AD203B41FA5}">
                      <a16:colId xmlns:a16="http://schemas.microsoft.com/office/drawing/2014/main" val="20002"/>
                    </a:ext>
                  </a:extLst>
                </a:gridCol>
              </a:tblGrid>
              <a:tr h="1087232">
                <a:tc>
                  <a:txBody>
                    <a:bodyPr/>
                    <a:lstStyle/>
                    <a:p>
                      <a:pPr algn="l"/>
                      <a:r>
                        <a:rPr lang="en-US" sz="2800"/>
                        <a:t>Book of the Pentateuch</a:t>
                      </a:r>
                    </a:p>
                  </a:txBody>
                  <a:tcPr/>
                </a:tc>
                <a:tc>
                  <a:txBody>
                    <a:bodyPr/>
                    <a:lstStyle/>
                    <a:p>
                      <a:pPr algn="l"/>
                      <a:r>
                        <a:rPr lang="en-US" sz="2800"/>
                        <a:t>What it tells us about humanity</a:t>
                      </a:r>
                    </a:p>
                  </a:txBody>
                  <a:tcPr/>
                </a:tc>
                <a:tc>
                  <a:txBody>
                    <a:bodyPr/>
                    <a:lstStyle/>
                    <a:p>
                      <a:pPr algn="l"/>
                      <a:r>
                        <a:rPr lang="en-US" sz="2800"/>
                        <a:t>What</a:t>
                      </a:r>
                      <a:r>
                        <a:rPr lang="en-US" sz="2800" baseline="0"/>
                        <a:t> it tells us about God</a:t>
                      </a:r>
                      <a:endParaRPr lang="en-US" sz="2800"/>
                    </a:p>
                  </a:txBody>
                  <a:tcPr/>
                </a:tc>
                <a:extLst>
                  <a:ext uri="{0D108BD9-81ED-4DB2-BD59-A6C34878D82A}">
                    <a16:rowId xmlns:a16="http://schemas.microsoft.com/office/drawing/2014/main" val="10000"/>
                  </a:ext>
                </a:extLst>
              </a:tr>
              <a:tr h="1380778">
                <a:tc>
                  <a:txBody>
                    <a:bodyPr/>
                    <a:lstStyle/>
                    <a:p>
                      <a:r>
                        <a:rPr lang="en-US" sz="2800"/>
                        <a:t>Genesis</a:t>
                      </a:r>
                    </a:p>
                  </a:txBody>
                  <a:tcPr/>
                </a:tc>
                <a:tc>
                  <a:txBody>
                    <a:bodyPr/>
                    <a:lstStyle/>
                    <a:p>
                      <a:r>
                        <a:rPr lang="en-US" sz="2800"/>
                        <a:t>Ruin and rebellion through sin</a:t>
                      </a:r>
                    </a:p>
                  </a:txBody>
                  <a:tcPr/>
                </a:tc>
                <a:tc>
                  <a:txBody>
                    <a:bodyPr/>
                    <a:lstStyle/>
                    <a:p>
                      <a:r>
                        <a:rPr lang="en-US" sz="2800"/>
                        <a:t>Sovereignty</a:t>
                      </a:r>
                    </a:p>
                  </a:txBody>
                  <a:tcPr/>
                </a:tc>
                <a:extLst>
                  <a:ext uri="{0D108BD9-81ED-4DB2-BD59-A6C34878D82A}">
                    <a16:rowId xmlns:a16="http://schemas.microsoft.com/office/drawing/2014/main" val="10001"/>
                  </a:ext>
                </a:extLst>
              </a:tr>
              <a:tr h="951202">
                <a:tc>
                  <a:txBody>
                    <a:bodyPr/>
                    <a:lstStyle/>
                    <a:p>
                      <a:r>
                        <a:rPr lang="en-US" sz="2800"/>
                        <a:t>Exodus</a:t>
                      </a:r>
                    </a:p>
                  </a:txBody>
                  <a:tcPr/>
                </a:tc>
                <a:tc>
                  <a:txBody>
                    <a:bodyPr/>
                    <a:lstStyle/>
                    <a:p>
                      <a:r>
                        <a:rPr lang="en-US" sz="2800"/>
                        <a:t>Redemption from bondage</a:t>
                      </a:r>
                    </a:p>
                  </a:txBody>
                  <a:tcPr/>
                </a:tc>
                <a:tc>
                  <a:txBody>
                    <a:bodyPr/>
                    <a:lstStyle/>
                    <a:p>
                      <a:r>
                        <a:rPr lang="en-US" sz="2800"/>
                        <a:t>Omnipotence</a:t>
                      </a:r>
                    </a:p>
                  </a:txBody>
                  <a:tcPr/>
                </a:tc>
                <a:extLst>
                  <a:ext uri="{0D108BD9-81ED-4DB2-BD59-A6C34878D82A}">
                    <a16:rowId xmlns:a16="http://schemas.microsoft.com/office/drawing/2014/main" val="10002"/>
                  </a:ext>
                </a:extLst>
              </a:tr>
              <a:tr h="951202">
                <a:tc>
                  <a:txBody>
                    <a:bodyPr/>
                    <a:lstStyle/>
                    <a:p>
                      <a:r>
                        <a:rPr lang="en-US" sz="2800"/>
                        <a:t>Leviticus</a:t>
                      </a:r>
                    </a:p>
                  </a:txBody>
                  <a:tcPr/>
                </a:tc>
                <a:tc>
                  <a:txBody>
                    <a:bodyPr/>
                    <a:lstStyle/>
                    <a:p>
                      <a:r>
                        <a:rPr lang="en-US" sz="2800"/>
                        <a:t>Communion and fellowship</a:t>
                      </a:r>
                    </a:p>
                  </a:txBody>
                  <a:tcPr/>
                </a:tc>
                <a:tc>
                  <a:txBody>
                    <a:bodyPr/>
                    <a:lstStyle/>
                    <a:p>
                      <a:r>
                        <a:rPr lang="en-US" sz="2800"/>
                        <a:t>Holiness</a:t>
                      </a:r>
                    </a:p>
                  </a:txBody>
                  <a:tcPr/>
                </a:tc>
                <a:extLst>
                  <a:ext uri="{0D108BD9-81ED-4DB2-BD59-A6C34878D82A}">
                    <a16:rowId xmlns:a16="http://schemas.microsoft.com/office/drawing/2014/main" val="10003"/>
                  </a:ext>
                </a:extLst>
              </a:tr>
              <a:tr h="521626">
                <a:tc>
                  <a:txBody>
                    <a:bodyPr/>
                    <a:lstStyle/>
                    <a:p>
                      <a:r>
                        <a:rPr lang="en-US" sz="2800"/>
                        <a:t>Numbers</a:t>
                      </a:r>
                    </a:p>
                  </a:txBody>
                  <a:tcPr/>
                </a:tc>
                <a:tc>
                  <a:txBody>
                    <a:bodyPr/>
                    <a:lstStyle/>
                    <a:p>
                      <a:r>
                        <a:rPr lang="en-US" sz="2800"/>
                        <a:t>Redirection</a:t>
                      </a:r>
                    </a:p>
                  </a:txBody>
                  <a:tcPr/>
                </a:tc>
                <a:tc>
                  <a:txBody>
                    <a:bodyPr/>
                    <a:lstStyle/>
                    <a:p>
                      <a:r>
                        <a:rPr lang="en-US" sz="2800"/>
                        <a:t>Justice</a:t>
                      </a:r>
                    </a:p>
                  </a:txBody>
                  <a:tcPr/>
                </a:tc>
                <a:extLst>
                  <a:ext uri="{0D108BD9-81ED-4DB2-BD59-A6C34878D82A}">
                    <a16:rowId xmlns:a16="http://schemas.microsoft.com/office/drawing/2014/main" val="10004"/>
                  </a:ext>
                </a:extLst>
              </a:tr>
              <a:tr h="501789">
                <a:tc>
                  <a:txBody>
                    <a:bodyPr/>
                    <a:lstStyle/>
                    <a:p>
                      <a:r>
                        <a:rPr lang="en-US" sz="2800"/>
                        <a:t>Deuteronomy</a:t>
                      </a:r>
                    </a:p>
                  </a:txBody>
                  <a:tcPr/>
                </a:tc>
                <a:tc>
                  <a:txBody>
                    <a:bodyPr/>
                    <a:lstStyle/>
                    <a:p>
                      <a:r>
                        <a:rPr lang="en-US" sz="2800"/>
                        <a:t>Instruction</a:t>
                      </a:r>
                    </a:p>
                  </a:txBody>
                  <a:tcPr/>
                </a:tc>
                <a:tc>
                  <a:txBody>
                    <a:bodyPr/>
                    <a:lstStyle/>
                    <a:p>
                      <a:r>
                        <a:rPr lang="en-US" sz="2800"/>
                        <a:t>Faithfulness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49550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2D718E39-F107-674D-9D15-F7B64BE37C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390147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28600" y="1408176"/>
            <a:ext cx="8743950" cy="5449824"/>
          </a:xfrm>
        </p:spPr>
        <p:txBody>
          <a:bodyPr>
            <a:normAutofit/>
          </a:bodyPr>
          <a:lstStyle/>
          <a:p>
            <a:pPr marL="89154" indent="0">
              <a:buNone/>
            </a:pPr>
            <a:r>
              <a:rPr lang="en-US" sz="2400" dirty="0"/>
              <a:t>As it does for the rest of the Pentateuch, universal Jewish and Christian tradition attributes the authorship of the book of Numbers to Moses.  Moses is the central figure within the book, and in at least two instances Numbers mentions him recording events by the Lord’s commands (Nu. 33:2; 36:13).</a:t>
            </a:r>
          </a:p>
          <a:p>
            <a:pPr marL="89154" indent="0">
              <a:buNone/>
            </a:pPr>
            <a:endParaRPr lang="en-US" sz="2400" dirty="0"/>
          </a:p>
          <a:p>
            <a:pPr marL="89154" indent="0">
              <a:buNone/>
            </a:pPr>
            <a:r>
              <a:rPr lang="en-US" sz="2400" dirty="0"/>
              <a:t>The name “Numbers” is a translation of </a:t>
            </a:r>
            <a:r>
              <a:rPr lang="en-US" sz="2400" i="1" dirty="0" err="1"/>
              <a:t>Arithmoi</a:t>
            </a:r>
            <a:r>
              <a:rPr lang="en-US" sz="2400" dirty="0"/>
              <a:t>, from the Septuagint, titled thus because the book contains many statistics, population counts, tribal and priestly figures, and other numerical data.  The Hebrew name comes from the first sentence of the book and means “in the desert of ”; it is perhaps an even more accurate description of the book’s content, which follows the Israelites through almost forty years of wandering in the desert.  </a:t>
            </a:r>
          </a:p>
        </p:txBody>
      </p:sp>
    </p:spTree>
    <p:extLst>
      <p:ext uri="{BB962C8B-B14F-4D97-AF65-F5344CB8AC3E}">
        <p14:creationId xmlns:p14="http://schemas.microsoft.com/office/powerpoint/2010/main" val="231444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228600" y="1676400"/>
            <a:ext cx="8763000" cy="4724401"/>
          </a:xfrm>
        </p:spPr>
        <p:txBody>
          <a:bodyPr>
            <a:normAutofit fontScale="92500" lnSpcReduction="10000"/>
          </a:bodyPr>
          <a:lstStyle/>
          <a:p>
            <a:pPr marL="89154" indent="0">
              <a:buNone/>
            </a:pPr>
            <a:r>
              <a:rPr lang="en-US" sz="2400" dirty="0"/>
              <a:t>The events of the book began in the second year after the Israelites departed Egypt, as they camped at Mount Sinai around 1444 BC (1:1).  The narrative ends thirty-eight years later “in the plains of Moab by the Jordan opposite Jericho” (36:13) in 1406 BC.  Numbers records the people’s long wandering in the desert of Sinai, their time at the oasis of Kadesh-</a:t>
            </a:r>
            <a:r>
              <a:rPr lang="en-US" sz="2400" dirty="0" err="1"/>
              <a:t>barnea</a:t>
            </a:r>
            <a:r>
              <a:rPr lang="en-US" sz="2400" dirty="0"/>
              <a:t>, and their eventual arrival at the banks of the Jordan River across from the Promised Land.</a:t>
            </a:r>
          </a:p>
          <a:p>
            <a:pPr marL="89154" indent="0">
              <a:buNone/>
            </a:pPr>
            <a:endParaRPr lang="en-US" sz="2400" dirty="0"/>
          </a:p>
          <a:p>
            <a:pPr marL="89154" indent="0">
              <a:buNone/>
            </a:pPr>
            <a:r>
              <a:rPr lang="en-US" sz="2400" dirty="0"/>
              <a:t>The Lord directed the message of Numbers toward the younger generation, children of the former slaves who escaped through the Red Sea.  Except for Joshua, Caleb, and Moses, the older generation—everyone twenty years old or older at the time of the first census—died before the completion of Numbers, due to their disobedience and disbelief (14:22–30).  Moses completed the book before his death (Deut.  31:24).</a:t>
            </a:r>
          </a:p>
        </p:txBody>
      </p:sp>
    </p:spTree>
    <p:extLst>
      <p:ext uri="{BB962C8B-B14F-4D97-AF65-F5344CB8AC3E}">
        <p14:creationId xmlns:p14="http://schemas.microsoft.com/office/powerpoint/2010/main" val="169730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t>Why is Numbers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304800" y="1472119"/>
            <a:ext cx="8534400" cy="5410200"/>
          </a:xfrm>
        </p:spPr>
        <p:txBody>
          <a:bodyPr>
            <a:noAutofit/>
          </a:bodyPr>
          <a:lstStyle/>
          <a:p>
            <a:pPr marL="89154" indent="0">
              <a:buNone/>
            </a:pPr>
            <a:r>
              <a:rPr lang="en-US" sz="2200" dirty="0"/>
              <a:t>Numbers takes the reader on a long and winding path through a desert of excruciating detail. The book records census results for all twelve tribes not once, but twice; it documents priestly instructions for handling the Ark of the Covenant and the tabernacle; and it even spells out the placement of the tribes when they camped.  But through it all, we cannot doubt God’s unfailing direction over the nation.  As a history of the nation not yet established in the land promised them long ago, this book unveils significant events sometimes referenced later in Scripture.  Joshua and Caleb alone among the twelve spies encouraged Israel to take possession of the land (13–14; Josh. 14:7); Moses struck a rock and water spouted forth (20:11; Psa. 106:32); Moses lifted up a bronze serpent on a pole so that believing Israelites might be healed of their snake bites (21:6–9; John 3:14); and Balaam was rebuked by his donkey (22:21–34; Rev. </a:t>
            </a:r>
            <a:r>
              <a:rPr lang="en-US" sz="1800" dirty="0"/>
              <a:t>2:14).</a:t>
            </a:r>
          </a:p>
          <a:p>
            <a:pPr marL="89154" indent="0">
              <a:buNone/>
            </a:pPr>
            <a:endParaRPr lang="en-US" sz="1800" dirty="0"/>
          </a:p>
        </p:txBody>
      </p:sp>
    </p:spTree>
    <p:extLst>
      <p:ext uri="{BB962C8B-B14F-4D97-AF65-F5344CB8AC3E}">
        <p14:creationId xmlns:p14="http://schemas.microsoft.com/office/powerpoint/2010/main" val="4271229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228600" y="1408176"/>
            <a:ext cx="8763000" cy="6059424"/>
          </a:xfrm>
        </p:spPr>
        <p:txBody>
          <a:bodyPr>
            <a:noAutofit/>
          </a:bodyPr>
          <a:lstStyle/>
          <a:p>
            <a:pPr marL="89154" indent="0">
              <a:buNone/>
            </a:pPr>
            <a:r>
              <a:rPr lang="en-US" sz="2400" dirty="0"/>
              <a:t>In this book, the people of Israel tested God’s patience, and He in turn tested their endurance and faithfulness. Though the people failed many times, God showed His own faithfulness by His constant presence leading the way: through a cloud by day and a pillar of fire by night.</a:t>
            </a:r>
          </a:p>
          <a:p>
            <a:pPr marL="89154" indent="0">
              <a:buNone/>
            </a:pPr>
            <a:endParaRPr lang="en-US" sz="2400" dirty="0"/>
          </a:p>
          <a:p>
            <a:pPr marL="89154" indent="0">
              <a:buNone/>
            </a:pPr>
            <a:r>
              <a:rPr lang="en-US" sz="2400" dirty="0"/>
              <a:t>More than just a history lesson, the book of Numbers reveals how God reminded Israel that He does not tolerate rebellion, complaining, and disbelief without invoking consequences. He taught His people how to walk with Him—not just with their feet through the wilderness but with their mouths in worship, hands in service, and lives as witnesses to the surrounding nations.  He was their God, they were His people, and He expected them to act like it.</a:t>
            </a:r>
          </a:p>
        </p:txBody>
      </p:sp>
    </p:spTree>
    <p:extLst>
      <p:ext uri="{BB962C8B-B14F-4D97-AF65-F5344CB8AC3E}">
        <p14:creationId xmlns:p14="http://schemas.microsoft.com/office/powerpoint/2010/main" val="2313575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1154</TotalTime>
  <Words>2747</Words>
  <Application>Microsoft Macintosh PowerPoint</Application>
  <PresentationFormat>On-screen Show (4:3)</PresentationFormat>
  <Paragraphs>223</Paragraphs>
  <Slides>13</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Abadi MT Condensed Extra Bold</vt:lpstr>
      <vt:lpstr>Arial</vt:lpstr>
      <vt:lpstr>Arial Black</vt:lpstr>
      <vt:lpstr>Arial Narrow</vt:lpstr>
      <vt:lpstr>Calibri</vt:lpstr>
      <vt:lpstr>Corbel</vt:lpstr>
      <vt:lpstr>Wingdings</vt:lpstr>
      <vt:lpstr>Wingdings 2</vt:lpstr>
      <vt:lpstr>Wingdings 3</vt:lpstr>
      <vt:lpstr>Module</vt:lpstr>
      <vt:lpstr>Symphony of the Scriptures</vt:lpstr>
      <vt:lpstr>Numbers</vt:lpstr>
      <vt:lpstr>PowerPoint Presentation</vt:lpstr>
      <vt:lpstr>The Pentateuch</vt:lpstr>
      <vt:lpstr>PowerPoint Presentation</vt:lpstr>
      <vt:lpstr>Who wrote the book?</vt:lpstr>
      <vt:lpstr>Where are we?</vt:lpstr>
      <vt:lpstr>Why is Numbers so important?</vt:lpstr>
      <vt:lpstr>What's the point?</vt:lpstr>
      <vt:lpstr>How do I apply this?</vt:lpstr>
      <vt:lpstr>Brief Outline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70</cp:revision>
  <cp:lastPrinted>2021-03-25T16:59:37Z</cp:lastPrinted>
  <dcterms:created xsi:type="dcterms:W3CDTF">2010-11-07T11:38:16Z</dcterms:created>
  <dcterms:modified xsi:type="dcterms:W3CDTF">2022-12-26T23:48:54Z</dcterms:modified>
</cp:coreProperties>
</file>